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300" r:id="rId2"/>
    <p:sldId id="280" r:id="rId3"/>
    <p:sldId id="314" r:id="rId4"/>
    <p:sldId id="322" r:id="rId5"/>
    <p:sldId id="376" r:id="rId6"/>
    <p:sldId id="315" r:id="rId7"/>
    <p:sldId id="260" r:id="rId8"/>
    <p:sldId id="339" r:id="rId9"/>
    <p:sldId id="261" r:id="rId10"/>
    <p:sldId id="340" r:id="rId11"/>
    <p:sldId id="316" r:id="rId12"/>
    <p:sldId id="317" r:id="rId13"/>
    <p:sldId id="320" r:id="rId14"/>
    <p:sldId id="257" r:id="rId15"/>
    <p:sldId id="262" r:id="rId16"/>
    <p:sldId id="263" r:id="rId17"/>
    <p:sldId id="264" r:id="rId18"/>
    <p:sldId id="265" r:id="rId19"/>
    <p:sldId id="308" r:id="rId20"/>
    <p:sldId id="271" r:id="rId21"/>
    <p:sldId id="272" r:id="rId22"/>
    <p:sldId id="342" r:id="rId23"/>
    <p:sldId id="341" r:id="rId24"/>
    <p:sldId id="343" r:id="rId25"/>
    <p:sldId id="369" r:id="rId26"/>
    <p:sldId id="377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71" r:id="rId46"/>
    <p:sldId id="363" r:id="rId47"/>
    <p:sldId id="372" r:id="rId48"/>
    <p:sldId id="364" r:id="rId49"/>
    <p:sldId id="373" r:id="rId50"/>
    <p:sldId id="374" r:id="rId51"/>
    <p:sldId id="365" r:id="rId52"/>
    <p:sldId id="375" r:id="rId53"/>
    <p:sldId id="366" r:id="rId54"/>
    <p:sldId id="325" r:id="rId55"/>
    <p:sldId id="335" r:id="rId56"/>
    <p:sldId id="367" r:id="rId57"/>
    <p:sldId id="268" r:id="rId58"/>
    <p:sldId id="269" r:id="rId59"/>
    <p:sldId id="368" r:id="rId60"/>
    <p:sldId id="270" r:id="rId61"/>
    <p:sldId id="283" r:id="rId62"/>
    <p:sldId id="284" r:id="rId63"/>
    <p:sldId id="285" r:id="rId64"/>
    <p:sldId id="286" r:id="rId65"/>
    <p:sldId id="287" r:id="rId66"/>
    <p:sldId id="288" r:id="rId67"/>
    <p:sldId id="289" r:id="rId68"/>
    <p:sldId id="290" r:id="rId69"/>
    <p:sldId id="291" r:id="rId70"/>
    <p:sldId id="292" r:id="rId71"/>
    <p:sldId id="293" r:id="rId72"/>
    <p:sldId id="294" r:id="rId73"/>
    <p:sldId id="370" r:id="rId74"/>
    <p:sldId id="295" r:id="rId75"/>
    <p:sldId id="296" r:id="rId76"/>
    <p:sldId id="297" r:id="rId77"/>
    <p:sldId id="298" r:id="rId78"/>
    <p:sldId id="311" r:id="rId79"/>
    <p:sldId id="332" r:id="rId80"/>
    <p:sldId id="333" r:id="rId81"/>
    <p:sldId id="334" r:id="rId8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349" autoAdjust="0"/>
  </p:normalViewPr>
  <p:slideViewPr>
    <p:cSldViewPr snapToGrid="0">
      <p:cViewPr varScale="1">
        <p:scale>
          <a:sx n="67" d="100"/>
          <a:sy n="67" d="100"/>
        </p:scale>
        <p:origin x="102" y="3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0" d="100"/>
        <a:sy n="30" d="100"/>
      </p:scale>
      <p:origin x="0" y="-1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27DAE-893A-466D-87E7-87EAC411EE6D}" type="datetimeFigureOut">
              <a:rPr lang="it-IT" smtClean="0"/>
              <a:pPr/>
              <a:t>18/10/2018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F7EE-F66C-4A16-B238-CF92145474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64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Strategia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F7EE-F66C-4A16-B238-CF9214547465}" type="slidenum">
              <a:rPr lang="it-IT" smtClean="0"/>
              <a:pPr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990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Commerciale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F7EE-F66C-4A16-B238-CF9214547465}" type="slidenum">
              <a:rPr lang="it-IT" smtClean="0"/>
              <a:pPr/>
              <a:t>76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65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Progettazione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F7EE-F66C-4A16-B238-CF9214547465}" type="slidenum">
              <a:rPr lang="it-IT" smtClean="0"/>
              <a:pPr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34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Produzione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F7EE-F66C-4A16-B238-CF9214547465}" type="slidenum">
              <a:rPr lang="it-IT" smtClean="0"/>
              <a:pPr/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60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Qualità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F7EE-F66C-4A16-B238-CF9214547465}" type="slidenum">
              <a:rPr lang="it-IT" smtClean="0"/>
              <a:pPr/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604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Manutenzione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F7EE-F66C-4A16-B238-CF9214547465}" type="slidenum">
              <a:rPr lang="it-IT" smtClean="0"/>
              <a:pPr/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962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Logistica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F7EE-F66C-4A16-B238-CF9214547465}" type="slidenum">
              <a:rPr lang="it-IT" smtClean="0"/>
              <a:pPr/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085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Acquisti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F7EE-F66C-4A16-B238-CF9214547465}" type="slidenum">
              <a:rPr lang="it-IT" smtClean="0"/>
              <a:pPr/>
              <a:t>69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213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Intelligenza Prodotto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F7EE-F66C-4A16-B238-CF9214547465}" type="slidenum">
              <a:rPr lang="it-IT" smtClean="0"/>
              <a:pPr/>
              <a:t>71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611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Risorse</a:t>
            </a:r>
            <a:r>
              <a:rPr lang="it-IT" baseline="0" dirty="0"/>
              <a:t> Umane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F7EE-F66C-4A16-B238-CF9214547465}" type="slidenum">
              <a:rPr lang="it-IT" smtClean="0"/>
              <a:pPr/>
              <a:t>74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59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1084-7111-420B-8A82-F827DC898F30}" type="datetimeFigureOut">
              <a:rPr lang="it-IT" smtClean="0"/>
              <a:pPr/>
              <a:t>18/10/2018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44C-5FEF-4EF0-904A-5702271E51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35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1084-7111-420B-8A82-F827DC898F30}" type="datetimeFigureOut">
              <a:rPr lang="it-IT" smtClean="0"/>
              <a:pPr/>
              <a:t>18/10/2018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44C-5FEF-4EF0-904A-5702271E51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8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1084-7111-420B-8A82-F827DC898F30}" type="datetimeFigureOut">
              <a:rPr lang="it-IT" smtClean="0"/>
              <a:pPr/>
              <a:t>18/10/2018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44C-5FEF-4EF0-904A-5702271E51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51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1084-7111-420B-8A82-F827DC898F30}" type="datetimeFigureOut">
              <a:rPr lang="it-IT" smtClean="0"/>
              <a:pPr/>
              <a:t>18/10/2018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44C-5FEF-4EF0-904A-5702271E51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2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1084-7111-420B-8A82-F827DC898F30}" type="datetimeFigureOut">
              <a:rPr lang="it-IT" smtClean="0"/>
              <a:pPr/>
              <a:t>18/10/2018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44C-5FEF-4EF0-904A-5702271E51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45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1084-7111-420B-8A82-F827DC898F30}" type="datetimeFigureOut">
              <a:rPr lang="it-IT" smtClean="0"/>
              <a:pPr/>
              <a:t>18/10/2018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44C-5FEF-4EF0-904A-5702271E51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43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1084-7111-420B-8A82-F827DC898F30}" type="datetimeFigureOut">
              <a:rPr lang="it-IT" smtClean="0"/>
              <a:pPr/>
              <a:t>18/10/2018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44C-5FEF-4EF0-904A-5702271E51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1084-7111-420B-8A82-F827DC898F30}" type="datetimeFigureOut">
              <a:rPr lang="it-IT" smtClean="0"/>
              <a:pPr/>
              <a:t>18/10/2018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44C-5FEF-4EF0-904A-5702271E51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85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1084-7111-420B-8A82-F827DC898F30}" type="datetimeFigureOut">
              <a:rPr lang="it-IT" smtClean="0"/>
              <a:pPr/>
              <a:t>18/10/2018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44C-5FEF-4EF0-904A-5702271E51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87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1084-7111-420B-8A82-F827DC898F30}" type="datetimeFigureOut">
              <a:rPr lang="it-IT" smtClean="0"/>
              <a:pPr/>
              <a:t>18/10/2018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44C-5FEF-4EF0-904A-5702271E51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37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1084-7111-420B-8A82-F827DC898F30}" type="datetimeFigureOut">
              <a:rPr lang="it-IT" smtClean="0"/>
              <a:pPr/>
              <a:t>18/10/2018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A44C-5FEF-4EF0-904A-5702271E51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75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31084-7111-420B-8A82-F827DC898F30}" type="datetimeFigureOut">
              <a:rPr lang="it-IT" smtClean="0"/>
              <a:pPr/>
              <a:t>18/10/2018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9A44C-5FEF-4EF0-904A-5702271E51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85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image" Target="../media/image16.jpeg"/><Relationship Id="rId18" Type="http://schemas.openxmlformats.org/officeDocument/2006/relationships/slide" Target="slide71.xml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13.jpeg"/><Relationship Id="rId12" Type="http://schemas.openxmlformats.org/officeDocument/2006/relationships/slide" Target="slide65.xml"/><Relationship Id="rId17" Type="http://schemas.openxmlformats.org/officeDocument/2006/relationships/image" Target="../media/image18.jpeg"/><Relationship Id="rId2" Type="http://schemas.openxmlformats.org/officeDocument/2006/relationships/image" Target="../media/image6.png"/><Relationship Id="rId16" Type="http://schemas.openxmlformats.org/officeDocument/2006/relationships/slide" Target="slide69.xml"/><Relationship Id="rId20" Type="http://schemas.openxmlformats.org/officeDocument/2006/relationships/slide" Target="slide7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8.xm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image" Target="../media/image17.jpeg"/><Relationship Id="rId23" Type="http://schemas.openxmlformats.org/officeDocument/2006/relationships/image" Target="../media/image21.jpeg"/><Relationship Id="rId10" Type="http://schemas.openxmlformats.org/officeDocument/2006/relationships/slide" Target="slide63.xml"/><Relationship Id="rId19" Type="http://schemas.openxmlformats.org/officeDocument/2006/relationships/image" Target="../media/image19.jpeg"/><Relationship Id="rId4" Type="http://schemas.openxmlformats.org/officeDocument/2006/relationships/slide" Target="slide55.xml"/><Relationship Id="rId9" Type="http://schemas.openxmlformats.org/officeDocument/2006/relationships/image" Target="../media/image14.jpeg"/><Relationship Id="rId14" Type="http://schemas.openxmlformats.org/officeDocument/2006/relationships/slide" Target="slide67.xml"/><Relationship Id="rId22" Type="http://schemas.openxmlformats.org/officeDocument/2006/relationships/slide" Target="slide7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image" Target="../media/image16.jpeg"/><Relationship Id="rId18" Type="http://schemas.openxmlformats.org/officeDocument/2006/relationships/slide" Target="slide71.xml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13.jpeg"/><Relationship Id="rId12" Type="http://schemas.openxmlformats.org/officeDocument/2006/relationships/slide" Target="slide65.xml"/><Relationship Id="rId17" Type="http://schemas.openxmlformats.org/officeDocument/2006/relationships/image" Target="../media/image18.jpeg"/><Relationship Id="rId2" Type="http://schemas.openxmlformats.org/officeDocument/2006/relationships/image" Target="../media/image6.png"/><Relationship Id="rId16" Type="http://schemas.openxmlformats.org/officeDocument/2006/relationships/slide" Target="slide69.xml"/><Relationship Id="rId20" Type="http://schemas.openxmlformats.org/officeDocument/2006/relationships/slide" Target="slide7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8.xm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image" Target="../media/image17.jpeg"/><Relationship Id="rId23" Type="http://schemas.openxmlformats.org/officeDocument/2006/relationships/image" Target="../media/image21.jpeg"/><Relationship Id="rId10" Type="http://schemas.openxmlformats.org/officeDocument/2006/relationships/slide" Target="slide63.xml"/><Relationship Id="rId19" Type="http://schemas.openxmlformats.org/officeDocument/2006/relationships/image" Target="../media/image19.jpeg"/><Relationship Id="rId4" Type="http://schemas.openxmlformats.org/officeDocument/2006/relationships/slide" Target="slide55.xml"/><Relationship Id="rId9" Type="http://schemas.openxmlformats.org/officeDocument/2006/relationships/image" Target="../media/image14.jpeg"/><Relationship Id="rId14" Type="http://schemas.openxmlformats.org/officeDocument/2006/relationships/slide" Target="slide67.xml"/><Relationship Id="rId22" Type="http://schemas.openxmlformats.org/officeDocument/2006/relationships/slide" Target="slide7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2.png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slide" Target="slide8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79.xml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slide" Target="slide8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segreteria@dihliguria.i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segreteria@dihliguria.i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6.png"/><Relationship Id="rId7" Type="http://schemas.openxmlformats.org/officeDocument/2006/relationships/image" Target="../media/image59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slide" Target="slide24.xml"/><Relationship Id="rId4" Type="http://schemas.openxmlformats.org/officeDocument/2006/relationships/image" Target="../media/image57.png"/><Relationship Id="rId9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slide" Target="slide25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6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6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6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69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1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389" y="2207624"/>
            <a:ext cx="10437222" cy="2442752"/>
          </a:xfrm>
          <a:prstGeom prst="rect">
            <a:avLst/>
          </a:prstGeom>
        </p:spPr>
      </p:pic>
      <p:pic>
        <p:nvPicPr>
          <p:cNvPr id="3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49" y="123376"/>
            <a:ext cx="2969622" cy="339422"/>
          </a:xfrm>
          <a:prstGeom prst="rect">
            <a:avLst/>
          </a:prstGeom>
        </p:spPr>
      </p:pic>
      <p:sp>
        <p:nvSpPr>
          <p:cNvPr id="5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359469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95" y="771172"/>
            <a:ext cx="1386451" cy="14030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69" y="484563"/>
            <a:ext cx="1419834" cy="14030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90" y="3922835"/>
            <a:ext cx="1410268" cy="141434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68" y="3229482"/>
            <a:ext cx="1429066" cy="141254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59" y="4740662"/>
            <a:ext cx="1343682" cy="131665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55" y="4833382"/>
            <a:ext cx="1386116" cy="137406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70" y="3456643"/>
            <a:ext cx="1442334" cy="142167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30" y="1371587"/>
            <a:ext cx="1410268" cy="138989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93" y="2271451"/>
            <a:ext cx="1422590" cy="141434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13" y="2310797"/>
            <a:ext cx="1426836" cy="1390252"/>
          </a:xfrm>
          <a:prstGeom prst="rect">
            <a:avLst/>
          </a:prstGeom>
        </p:spPr>
      </p:pic>
      <p:sp>
        <p:nvSpPr>
          <p:cNvPr id="17" name="Ovale 16"/>
          <p:cNvSpPr/>
          <p:nvPr/>
        </p:nvSpPr>
        <p:spPr>
          <a:xfrm>
            <a:off x="2883386" y="254826"/>
            <a:ext cx="6407039" cy="6407039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diritto 18"/>
          <p:cNvCxnSpPr/>
          <p:nvPr/>
        </p:nvCxnSpPr>
        <p:spPr>
          <a:xfrm flipV="1">
            <a:off x="5267301" y="1186103"/>
            <a:ext cx="821723" cy="1445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/>
          <p:cNvCxnSpPr>
            <a:endCxn id="13" idx="0"/>
          </p:cNvCxnSpPr>
          <p:nvPr/>
        </p:nvCxnSpPr>
        <p:spPr>
          <a:xfrm flipH="1">
            <a:off x="3713737" y="2025588"/>
            <a:ext cx="433718" cy="1431055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/>
          <p:cNvCxnSpPr/>
          <p:nvPr/>
        </p:nvCxnSpPr>
        <p:spPr>
          <a:xfrm flipV="1">
            <a:off x="5317472" y="1647582"/>
            <a:ext cx="899649" cy="78117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/>
          <p:cNvCxnSpPr/>
          <p:nvPr/>
        </p:nvCxnSpPr>
        <p:spPr>
          <a:xfrm flipV="1">
            <a:off x="7062918" y="2310797"/>
            <a:ext cx="538082" cy="35572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/>
          <p:cNvCxnSpPr/>
          <p:nvPr/>
        </p:nvCxnSpPr>
        <p:spPr>
          <a:xfrm>
            <a:off x="7373067" y="1472712"/>
            <a:ext cx="228689" cy="2217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/>
          <p:cNvCxnSpPr/>
          <p:nvPr/>
        </p:nvCxnSpPr>
        <p:spPr>
          <a:xfrm>
            <a:off x="4391723" y="4184952"/>
            <a:ext cx="1176567" cy="2372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/>
          <p:cNvCxnSpPr/>
          <p:nvPr/>
        </p:nvCxnSpPr>
        <p:spPr>
          <a:xfrm flipV="1">
            <a:off x="5487505" y="5572475"/>
            <a:ext cx="1468950" cy="6776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/>
          <p:cNvCxnSpPr/>
          <p:nvPr/>
        </p:nvCxnSpPr>
        <p:spPr>
          <a:xfrm>
            <a:off x="7124195" y="3282815"/>
            <a:ext cx="790829" cy="3485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/>
          <p:cNvCxnSpPr>
            <a:endCxn id="10" idx="0"/>
          </p:cNvCxnSpPr>
          <p:nvPr/>
        </p:nvCxnSpPr>
        <p:spPr>
          <a:xfrm>
            <a:off x="8388223" y="2692660"/>
            <a:ext cx="129678" cy="53682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/>
          <p:cNvCxnSpPr/>
          <p:nvPr/>
        </p:nvCxnSpPr>
        <p:spPr>
          <a:xfrm>
            <a:off x="3980861" y="4771143"/>
            <a:ext cx="324830" cy="2913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/>
          <p:cNvCxnSpPr/>
          <p:nvPr/>
        </p:nvCxnSpPr>
        <p:spPr>
          <a:xfrm>
            <a:off x="5243659" y="3573761"/>
            <a:ext cx="563126" cy="5351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85528423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49" y="162565"/>
            <a:ext cx="2969622" cy="339422"/>
          </a:xfrm>
          <a:prstGeom prst="rect">
            <a:avLst/>
          </a:prstGeom>
        </p:spPr>
      </p:pic>
      <p:pic>
        <p:nvPicPr>
          <p:cNvPr id="3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sellaDiTesto 4"/>
          <p:cNvSpPr txBox="1"/>
          <p:nvPr/>
        </p:nvSpPr>
        <p:spPr>
          <a:xfrm>
            <a:off x="521697" y="2967335"/>
            <a:ext cx="11148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Come si accede</a:t>
            </a:r>
            <a:endParaRPr lang="it-IT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3299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7657" y="680649"/>
            <a:ext cx="9776686" cy="54967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49" y="162565"/>
            <a:ext cx="2969622" cy="33942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 rot="19880296">
            <a:off x="102820" y="2967336"/>
            <a:ext cx="1198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</a:t>
            </a:r>
            <a:r>
              <a:rPr lang="it-IT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tp://preparatialfuturo.confindustria.</a:t>
            </a:r>
            <a:r>
              <a:rPr lang="it-IT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it/</a:t>
            </a:r>
          </a:p>
        </p:txBody>
      </p:sp>
      <p:pic>
        <p:nvPicPr>
          <p:cNvPr id="6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10091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49" y="162565"/>
            <a:ext cx="2969622" cy="339422"/>
          </a:xfrm>
          <a:prstGeom prst="rect">
            <a:avLst/>
          </a:prstGeom>
        </p:spPr>
      </p:pic>
      <p:pic>
        <p:nvPicPr>
          <p:cNvPr id="3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sellaDiTesto 4"/>
          <p:cNvSpPr txBox="1"/>
          <p:nvPr/>
        </p:nvSpPr>
        <p:spPr>
          <a:xfrm>
            <a:off x="871944" y="2563134"/>
            <a:ext cx="11148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Dopo un serie di avvertenze iniziali</a:t>
            </a:r>
            <a:endParaRPr lang="it-IT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89403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389" y="2207624"/>
            <a:ext cx="10437222" cy="2442752"/>
          </a:xfrm>
          <a:prstGeom prst="rect">
            <a:avLst/>
          </a:prstGeom>
        </p:spPr>
      </p:pic>
      <p:pic>
        <p:nvPicPr>
          <p:cNvPr id="3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41644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7644" y="666199"/>
            <a:ext cx="10685417" cy="43704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ANAGRAFICA</a:t>
            </a:r>
            <a:endParaRPr lang="it-IT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>
              <a:spcAft>
                <a:spcPts val="600"/>
              </a:spcAft>
            </a:pPr>
            <a:endParaRPr lang="it-IT" dirty="0">
              <a:latin typeface="Garamond" panose="02020404030301010803" pitchFamily="18" charset="0"/>
            </a:endParaRPr>
          </a:p>
          <a:p>
            <a:pPr algn="just">
              <a:spcAft>
                <a:spcPts val="600"/>
              </a:spcAft>
            </a:pPr>
            <a:endParaRPr lang="it-IT" b="1" cap="small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dirty="0">
                <a:latin typeface="Garamond" panose="02020404030301010803" pitchFamily="18" charset="0"/>
              </a:rPr>
              <a:t>Nome dell'azienda 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*</a:t>
            </a:r>
            <a:endParaRPr lang="it-IT" dirty="0">
              <a:latin typeface="Garamond" panose="02020404030301010803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dirty="0">
                <a:latin typeface="Garamond" panose="02020404030301010803" pitchFamily="18" charset="0"/>
              </a:rPr>
              <a:t>P. IVA 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*</a:t>
            </a:r>
            <a:endParaRPr lang="it-IT" dirty="0">
              <a:latin typeface="Garamond" panose="02020404030301010803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dirty="0">
                <a:latin typeface="Garamond" panose="02020404030301010803" pitchFamily="18" charset="0"/>
              </a:rPr>
              <a:t>Città della sede principale in Italia 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*</a:t>
            </a:r>
            <a:endParaRPr lang="it-IT" dirty="0">
              <a:latin typeface="Garamond" panose="02020404030301010803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dirty="0">
                <a:latin typeface="Garamond" panose="02020404030301010803" pitchFamily="18" charset="0"/>
              </a:rPr>
              <a:t>Regione della sede principale in Italia 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*</a:t>
            </a:r>
            <a:endParaRPr lang="it-IT" dirty="0">
              <a:latin typeface="Garamond" panose="02020404030301010803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dirty="0">
                <a:latin typeface="Garamond" panose="02020404030301010803" pitchFamily="18" charset="0"/>
              </a:rPr>
              <a:t>Numero di dipendenti 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*</a:t>
            </a:r>
            <a:endParaRPr lang="it-IT" dirty="0">
              <a:latin typeface="Garamond" panose="02020404030301010803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dirty="0">
                <a:latin typeface="Garamond" panose="02020404030301010803" pitchFamily="18" charset="0"/>
              </a:rPr>
              <a:t>Nome e cognome rispondente 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*</a:t>
            </a:r>
            <a:endParaRPr lang="it-IT" dirty="0">
              <a:latin typeface="Garamond" panose="02020404030301010803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dirty="0">
                <a:latin typeface="Garamond" panose="02020404030301010803" pitchFamily="18" charset="0"/>
              </a:rPr>
              <a:t>Indirizzo email rispondente 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*</a:t>
            </a:r>
            <a:r>
              <a:rPr lang="it-IT" dirty="0">
                <a:latin typeface="Garamond" panose="02020404030301010803" pitchFamily="18" charset="0"/>
              </a:rPr>
              <a:t> </a:t>
            </a:r>
            <a:endParaRPr lang="it-IT" i="1" dirty="0">
              <a:latin typeface="Garamond" panose="02020404030301010803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dirty="0">
                <a:latin typeface="Garamond" panose="02020404030301010803" pitchFamily="18" charset="0"/>
              </a:rPr>
              <a:t>Fatturato azienda 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*</a:t>
            </a:r>
            <a:endParaRPr lang="it-IT" dirty="0">
              <a:latin typeface="Garamond" panose="02020404030301010803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70379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reccia a sinistra 8"/>
          <p:cNvSpPr/>
          <p:nvPr/>
        </p:nvSpPr>
        <p:spPr>
          <a:xfrm>
            <a:off x="4078941" y="3714993"/>
            <a:ext cx="7359768" cy="928048"/>
          </a:xfrm>
          <a:prstGeom prst="leftArrow">
            <a:avLst>
              <a:gd name="adj1" fmla="val 56302"/>
              <a:gd name="adj2" fmla="val 11434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it-IT" sz="2000" i="1" dirty="0">
                <a:solidFill>
                  <a:srgbClr val="002060"/>
                </a:solidFill>
                <a:latin typeface="Garamond" panose="02020404030301010803" pitchFamily="18" charset="0"/>
              </a:rPr>
              <a:t>A questo indirizzo e-mail verranno inviate istruzioni ed il modulo di feedback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7" name="Freccia a sinistra 6"/>
          <p:cNvSpPr/>
          <p:nvPr/>
        </p:nvSpPr>
        <p:spPr>
          <a:xfrm>
            <a:off x="3926541" y="3562593"/>
            <a:ext cx="7359768" cy="928048"/>
          </a:xfrm>
          <a:prstGeom prst="leftArrow">
            <a:avLst>
              <a:gd name="adj1" fmla="val 56302"/>
              <a:gd name="adj2" fmla="val 114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it-IT" sz="2000" i="1" dirty="0">
                <a:solidFill>
                  <a:srgbClr val="002060"/>
                </a:solidFill>
                <a:latin typeface="Garamond" panose="02020404030301010803" pitchFamily="18" charset="0"/>
              </a:rPr>
              <a:t>A questo indirizzo e-mail verranno inviate istruzioni ed il modulo di feedback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3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7644" y="522506"/>
            <a:ext cx="10685417" cy="59708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ANAGRAFICA</a:t>
            </a:r>
            <a:endParaRPr lang="it-IT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>
              <a:spcAft>
                <a:spcPts val="600"/>
              </a:spcAft>
            </a:pPr>
            <a:endParaRPr lang="it-IT" b="1" cap="small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9"/>
            </a:pPr>
            <a:r>
              <a:rPr lang="it-IT" dirty="0">
                <a:latin typeface="Garamond" panose="02020404030301010803" pitchFamily="18" charset="0"/>
              </a:rPr>
              <a:t>Settore 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*</a:t>
            </a:r>
            <a:endParaRPr lang="it-IT" dirty="0">
              <a:latin typeface="Garamond" panose="02020404030301010803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Industria alimentare, delle bevande e del tabacco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Industria tessile, dell’abbigliamento e della pelle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Industria chimica e farmaceutica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Industria petrolchimica e del carbone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Industria della gomma e della plastica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Industria dei metalli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Industria dei veicoli a motore e di altri mezzi di trasporto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Industria elettromeccanica, dei macchinari e delle attrezzature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Industria elettronica, elettrica ed ottica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Industria della carta e della stampa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Industria del legno e dei mobili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Industria dei materiali da costruzione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Industria del vetro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Altra industria manifatturiera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Industria non manifatturiera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9"/>
            </a:pPr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675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7644" y="679265"/>
            <a:ext cx="10685417" cy="5647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ANAGRAFICA</a:t>
            </a:r>
            <a:endParaRPr lang="it-IT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>
              <a:spcAft>
                <a:spcPts val="600"/>
              </a:spcAft>
            </a:pPr>
            <a:endParaRPr lang="it-IT" b="1" cap="small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10"/>
            </a:pPr>
            <a:r>
              <a:rPr lang="it-IT" dirty="0">
                <a:latin typeface="Garamond" panose="02020404030301010803" pitchFamily="18" charset="0"/>
              </a:rPr>
              <a:t>Codice </a:t>
            </a:r>
            <a:r>
              <a:rPr lang="it-IT" dirty="0" err="1">
                <a:latin typeface="Garamond" panose="02020404030301010803" pitchFamily="18" charset="0"/>
              </a:rPr>
              <a:t>Ateco</a:t>
            </a:r>
            <a:r>
              <a:rPr lang="it-IT" dirty="0">
                <a:latin typeface="Garamond" panose="02020404030301010803" pitchFamily="18" charset="0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*</a:t>
            </a:r>
            <a:endParaRPr lang="it-IT" dirty="0">
              <a:latin typeface="Garamond" panose="02020404030301010803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10"/>
            </a:pPr>
            <a:r>
              <a:rPr lang="it-IT" dirty="0">
                <a:latin typeface="Garamond" panose="02020404030301010803" pitchFamily="18" charset="0"/>
              </a:rPr>
              <a:t>Su quale mercato opera l'azienda in maniera prevalente? 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*</a:t>
            </a:r>
            <a:r>
              <a:rPr lang="it-IT" dirty="0">
                <a:latin typeface="Garamond" panose="02020404030301010803" pitchFamily="18" charset="0"/>
              </a:rPr>
              <a:t>	          [B2B]		          [B2C]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10"/>
            </a:pPr>
            <a:r>
              <a:rPr lang="it-IT" dirty="0">
                <a:latin typeface="Garamond" panose="02020404030301010803" pitchFamily="18" charset="0"/>
              </a:rPr>
              <a:t>L’impresa produce prevalentemente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 * </a:t>
            </a:r>
            <a:r>
              <a:rPr lang="it-IT" dirty="0">
                <a:latin typeface="Garamond" panose="02020404030301010803" pitchFamily="18" charset="0"/>
              </a:rPr>
              <a:t>		 [SU CATALOGO]		 [SU COMMESSA]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10"/>
            </a:pPr>
            <a:r>
              <a:rPr lang="it-IT" dirty="0">
                <a:latin typeface="Garamond" panose="02020404030301010803" pitchFamily="18" charset="0"/>
              </a:rPr>
              <a:t>L’impresa vende prevalentemente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 *</a:t>
            </a:r>
            <a:r>
              <a:rPr lang="it-IT" dirty="0">
                <a:latin typeface="Garamond" panose="02020404030301010803" pitchFamily="18" charset="0"/>
              </a:rPr>
              <a:t> 			     [PRODOTTI]		       [SERVIZI]</a:t>
            </a:r>
          </a:p>
          <a:p>
            <a:pPr marL="342900" indent="-342900" algn="just">
              <a:buFont typeface="+mj-lt"/>
              <a:buAutoNum type="arabicPeriod" startAt="10"/>
            </a:pPr>
            <a:r>
              <a:rPr lang="it-IT" dirty="0">
                <a:latin typeface="Garamond" panose="02020404030301010803" pitchFamily="18" charset="0"/>
              </a:rPr>
              <a:t>Strategia di pianificazione della produzione</a:t>
            </a:r>
            <a:r>
              <a:rPr 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*</a:t>
            </a:r>
            <a:endParaRPr lang="it-IT" b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Indicare l’incidenza percentuale di ogni strategia sulla produzione complessiva. La somma delle opzioni scelte è pari al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100%</a:t>
            </a:r>
            <a:r>
              <a:rPr lang="it-IT" dirty="0">
                <a:latin typeface="Garamond" panose="02020404030301010803" pitchFamily="18" charset="0"/>
              </a:rPr>
              <a:t> della produzione</a:t>
            </a:r>
          </a:p>
          <a:p>
            <a:pPr lvl="3" algn="just"/>
            <a:r>
              <a:rPr lang="it-IT" b="1" cap="small" dirty="0">
                <a:latin typeface="Garamond" panose="02020404030301010803" pitchFamily="18" charset="0"/>
              </a:rPr>
              <a:t>STRATEGIA</a:t>
            </a:r>
            <a:r>
              <a:rPr lang="it-IT" cap="small" dirty="0">
                <a:latin typeface="Garamond" panose="02020404030301010803" pitchFamily="18" charset="0"/>
              </a:rPr>
              <a:t>							  </a:t>
            </a:r>
            <a:r>
              <a:rPr lang="it-IT" b="1" cap="small" dirty="0">
                <a:latin typeface="Garamond" panose="02020404030301010803" pitchFamily="18" charset="0"/>
              </a:rPr>
              <a:t>%</a:t>
            </a:r>
          </a:p>
          <a:p>
            <a:pPr lvl="4" algn="just">
              <a:spcAft>
                <a:spcPts val="600"/>
              </a:spcAft>
            </a:pPr>
            <a:r>
              <a:rPr lang="it-IT" cap="small" dirty="0" err="1">
                <a:latin typeface="Garamond" panose="02020404030301010803" pitchFamily="18" charset="0"/>
              </a:rPr>
              <a:t>Engineer</a:t>
            </a:r>
            <a:r>
              <a:rPr lang="it-IT" cap="small" dirty="0">
                <a:latin typeface="Garamond" panose="02020404030301010803" pitchFamily="18" charset="0"/>
              </a:rPr>
              <a:t> to </a:t>
            </a:r>
            <a:r>
              <a:rPr lang="it-IT" cap="small" dirty="0" err="1">
                <a:latin typeface="Garamond" panose="02020404030301010803" pitchFamily="18" charset="0"/>
              </a:rPr>
              <a:t>order</a:t>
            </a:r>
            <a:r>
              <a:rPr lang="it-IT" cap="small" dirty="0">
                <a:latin typeface="Garamond" panose="02020404030301010803" pitchFamily="18" charset="0"/>
              </a:rPr>
              <a:t> (progettazione in base all’ordine)	[      ] +</a:t>
            </a:r>
          </a:p>
          <a:p>
            <a:pPr lvl="4" algn="just">
              <a:spcAft>
                <a:spcPts val="600"/>
              </a:spcAft>
            </a:pPr>
            <a:r>
              <a:rPr lang="it-IT" cap="small" dirty="0" err="1">
                <a:latin typeface="Garamond" panose="02020404030301010803" pitchFamily="18" charset="0"/>
              </a:rPr>
              <a:t>Make</a:t>
            </a:r>
            <a:r>
              <a:rPr lang="it-IT" cap="small" dirty="0">
                <a:latin typeface="Garamond" panose="02020404030301010803" pitchFamily="18" charset="0"/>
              </a:rPr>
              <a:t> to </a:t>
            </a:r>
            <a:r>
              <a:rPr lang="it-IT" cap="small" dirty="0" err="1">
                <a:latin typeface="Garamond" panose="02020404030301010803" pitchFamily="18" charset="0"/>
              </a:rPr>
              <a:t>order</a:t>
            </a:r>
            <a:r>
              <a:rPr lang="it-IT" cap="small" dirty="0">
                <a:latin typeface="Garamond" panose="02020404030301010803" pitchFamily="18" charset="0"/>
              </a:rPr>
              <a:t> (produzione in base all’ordine)		[      ] +</a:t>
            </a:r>
          </a:p>
          <a:p>
            <a:pPr lvl="4" algn="just">
              <a:spcAft>
                <a:spcPts val="600"/>
              </a:spcAft>
            </a:pPr>
            <a:r>
              <a:rPr lang="it-IT" cap="small" dirty="0" err="1">
                <a:latin typeface="Garamond" panose="02020404030301010803" pitchFamily="18" charset="0"/>
              </a:rPr>
              <a:t>Purchase</a:t>
            </a:r>
            <a:r>
              <a:rPr lang="it-IT" cap="small" dirty="0">
                <a:latin typeface="Garamond" panose="02020404030301010803" pitchFamily="18" charset="0"/>
              </a:rPr>
              <a:t> to </a:t>
            </a:r>
            <a:r>
              <a:rPr lang="it-IT" cap="small" dirty="0" err="1">
                <a:latin typeface="Garamond" panose="02020404030301010803" pitchFamily="18" charset="0"/>
              </a:rPr>
              <a:t>order</a:t>
            </a:r>
            <a:r>
              <a:rPr lang="it-IT" cap="small" dirty="0">
                <a:latin typeface="Garamond" panose="02020404030301010803" pitchFamily="18" charset="0"/>
              </a:rPr>
              <a:t> (acquisto in base all’ordine)		[      ] +     </a:t>
            </a:r>
          </a:p>
          <a:p>
            <a:pPr lvl="4" algn="just">
              <a:spcAft>
                <a:spcPts val="600"/>
              </a:spcAft>
            </a:pPr>
            <a:r>
              <a:rPr lang="it-IT" cap="small" dirty="0" err="1">
                <a:latin typeface="Garamond" panose="02020404030301010803" pitchFamily="18" charset="0"/>
              </a:rPr>
              <a:t>Assemble</a:t>
            </a:r>
            <a:r>
              <a:rPr lang="it-IT" cap="small" dirty="0">
                <a:latin typeface="Garamond" panose="02020404030301010803" pitchFamily="18" charset="0"/>
              </a:rPr>
              <a:t> to </a:t>
            </a:r>
            <a:r>
              <a:rPr lang="it-IT" cap="small" dirty="0" err="1">
                <a:latin typeface="Garamond" panose="02020404030301010803" pitchFamily="18" charset="0"/>
              </a:rPr>
              <a:t>order</a:t>
            </a:r>
            <a:r>
              <a:rPr lang="it-IT" cap="small" dirty="0">
                <a:latin typeface="Garamond" panose="02020404030301010803" pitchFamily="18" charset="0"/>
              </a:rPr>
              <a:t> (Assemblaggio in base all’ordine)		[      ] +</a:t>
            </a:r>
          </a:p>
          <a:p>
            <a:pPr lvl="4" algn="just">
              <a:spcAft>
                <a:spcPts val="600"/>
              </a:spcAft>
            </a:pPr>
            <a:r>
              <a:rPr lang="it-IT" cap="small" dirty="0" err="1">
                <a:latin typeface="Garamond" panose="02020404030301010803" pitchFamily="18" charset="0"/>
              </a:rPr>
              <a:t>Make</a:t>
            </a:r>
            <a:r>
              <a:rPr lang="it-IT" cap="small" dirty="0">
                <a:latin typeface="Garamond" panose="02020404030301010803" pitchFamily="18" charset="0"/>
              </a:rPr>
              <a:t> to stock (Produzione per il magazzino)		[      ] =</a:t>
            </a:r>
          </a:p>
          <a:p>
            <a:pPr lvl="4" algn="just">
              <a:spcAft>
                <a:spcPts val="600"/>
              </a:spcAft>
            </a:pPr>
            <a:r>
              <a:rPr lang="it-IT" cap="small" dirty="0">
                <a:latin typeface="Garamond" panose="02020404030301010803" pitchFamily="18" charset="0"/>
              </a:rPr>
              <a:t>						             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it-IT" sz="2400" dirty="0">
                <a:solidFill>
                  <a:srgbClr val="002060"/>
                </a:solidFill>
                <a:latin typeface="Garamond" panose="02020404030301010803" pitchFamily="18" charset="0"/>
              </a:rPr>
              <a:t>100%</a:t>
            </a:r>
            <a:endParaRPr lang="it-IT" cap="small" dirty="0">
              <a:latin typeface="Garamond" panose="02020404030301010803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flipH="1">
            <a:off x="6901377" y="1730326"/>
            <a:ext cx="67173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Garamond" panose="02020404030301010803" pitchFamily="18" charset="0"/>
              </a:rPr>
              <a:t>B2B</a:t>
            </a:r>
          </a:p>
        </p:txBody>
      </p:sp>
      <p:sp>
        <p:nvSpPr>
          <p:cNvPr id="5" name="CasellaDiTesto 4"/>
          <p:cNvSpPr txBox="1"/>
          <p:nvPr/>
        </p:nvSpPr>
        <p:spPr>
          <a:xfrm flipH="1">
            <a:off x="9595338" y="1730326"/>
            <a:ext cx="67173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Garamond" panose="02020404030301010803" pitchFamily="18" charset="0"/>
              </a:rPr>
              <a:t>B2C</a:t>
            </a:r>
          </a:p>
        </p:txBody>
      </p:sp>
      <p:sp>
        <p:nvSpPr>
          <p:cNvPr id="6" name="CasellaDiTesto 5"/>
          <p:cNvSpPr txBox="1"/>
          <p:nvPr/>
        </p:nvSpPr>
        <p:spPr>
          <a:xfrm flipH="1">
            <a:off x="6421904" y="2142982"/>
            <a:ext cx="16588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Garamond" panose="02020404030301010803" pitchFamily="18" charset="0"/>
              </a:rPr>
              <a:t>SU CATALOGO</a:t>
            </a:r>
          </a:p>
        </p:txBody>
      </p:sp>
      <p:sp>
        <p:nvSpPr>
          <p:cNvPr id="7" name="CasellaDiTesto 6"/>
          <p:cNvSpPr txBox="1"/>
          <p:nvPr/>
        </p:nvSpPr>
        <p:spPr>
          <a:xfrm flipH="1">
            <a:off x="6407836" y="2555637"/>
            <a:ext cx="16588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Garamond" panose="02020404030301010803" pitchFamily="18" charset="0"/>
              </a:rPr>
              <a:t>PRODOTTI</a:t>
            </a:r>
          </a:p>
        </p:txBody>
      </p:sp>
      <p:sp>
        <p:nvSpPr>
          <p:cNvPr id="8" name="CasellaDiTesto 7"/>
          <p:cNvSpPr txBox="1"/>
          <p:nvPr/>
        </p:nvSpPr>
        <p:spPr>
          <a:xfrm flipH="1">
            <a:off x="9115448" y="2135950"/>
            <a:ext cx="16588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Garamond" panose="02020404030301010803" pitchFamily="18" charset="0"/>
              </a:rPr>
              <a:t>SU COMMESSA</a:t>
            </a:r>
          </a:p>
        </p:txBody>
      </p:sp>
      <p:sp>
        <p:nvSpPr>
          <p:cNvPr id="9" name="CasellaDiTesto 8"/>
          <p:cNvSpPr txBox="1"/>
          <p:nvPr/>
        </p:nvSpPr>
        <p:spPr>
          <a:xfrm flipH="1">
            <a:off x="9100635" y="2541572"/>
            <a:ext cx="16588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Garamond" panose="02020404030301010803" pitchFamily="18" charset="0"/>
              </a:rPr>
              <a:t>SERVIZI</a:t>
            </a:r>
          </a:p>
        </p:txBody>
      </p:sp>
      <p:sp>
        <p:nvSpPr>
          <p:cNvPr id="11" name="CasellaDiTesto 10"/>
          <p:cNvSpPr txBox="1"/>
          <p:nvPr/>
        </p:nvSpPr>
        <p:spPr>
          <a:xfrm flipH="1">
            <a:off x="9025022" y="4103086"/>
            <a:ext cx="494704" cy="2618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sz="1600" b="1" dirty="0">
              <a:latin typeface="Garamond" panose="02020404030301010803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 flipH="1">
            <a:off x="9025022" y="4453960"/>
            <a:ext cx="494704" cy="2618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sz="1600" b="1" dirty="0">
              <a:latin typeface="Garamond" panose="02020404030301010803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 flipH="1">
            <a:off x="9025022" y="4804834"/>
            <a:ext cx="494704" cy="2618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sz="1600" b="1" dirty="0">
              <a:latin typeface="Garamond" panose="02020404030301010803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 flipH="1">
            <a:off x="9025022" y="5155708"/>
            <a:ext cx="494704" cy="2618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sz="1600" b="1" dirty="0">
              <a:latin typeface="Garamond" panose="02020404030301010803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 flipH="1">
            <a:off x="9025022" y="5506582"/>
            <a:ext cx="494704" cy="2618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sz="1600" b="1" dirty="0">
              <a:latin typeface="Garamond" panose="02020404030301010803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 flipH="1">
            <a:off x="2716894" y="1432050"/>
            <a:ext cx="4573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600" b="1" dirty="0">
              <a:latin typeface="Garamond" panose="02020404030301010803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 flipH="1">
            <a:off x="3762710" y="1432050"/>
            <a:ext cx="4623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600" b="1" dirty="0">
              <a:latin typeface="Garamond" panose="02020404030301010803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 flipH="1">
            <a:off x="4288793" y="1432050"/>
            <a:ext cx="41383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600" b="1" dirty="0">
              <a:latin typeface="Garamond" panose="02020404030301010803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 flipH="1">
            <a:off x="3237958" y="1432050"/>
            <a:ext cx="46106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600" b="1" dirty="0">
              <a:latin typeface="Garamond" panose="02020404030301010803" pitchFamily="18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21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42482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7644" y="679265"/>
            <a:ext cx="10685417" cy="54784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INFORMAZIONI GENERALI</a:t>
            </a:r>
            <a:endParaRPr lang="it-IT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>
              <a:spcAft>
                <a:spcPts val="600"/>
              </a:spcAft>
            </a:pPr>
            <a:endParaRPr lang="it-IT" b="1" cap="small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+mj-lt"/>
              <a:buAutoNum type="arabicPeriod" startAt="15"/>
            </a:pPr>
            <a:r>
              <a:rPr lang="it-IT" dirty="0">
                <a:latin typeface="Garamond" panose="02020404030301010803" pitchFamily="18" charset="0"/>
              </a:rPr>
              <a:t>Come è venuto a conoscenza del questionario? 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*</a:t>
            </a:r>
          </a:p>
          <a:p>
            <a:pPr lvl="1"/>
            <a:r>
              <a:rPr lang="en-US" i="1" dirty="0"/>
              <a:t>Se </a:t>
            </a:r>
            <a:r>
              <a:rPr lang="en-US" i="1" dirty="0" err="1"/>
              <a:t>sceglie</a:t>
            </a:r>
            <a:r>
              <a:rPr lang="en-US" i="1" dirty="0"/>
              <a:t> “</a:t>
            </a:r>
            <a:r>
              <a:rPr lang="en-US" i="1" dirty="0" err="1"/>
              <a:t>Altro</a:t>
            </a:r>
            <a:r>
              <a:rPr lang="en-US" i="1" dirty="0"/>
              <a:t>”, la </a:t>
            </a:r>
            <a:r>
              <a:rPr lang="en-US" i="1" dirty="0" err="1"/>
              <a:t>preghiamo</a:t>
            </a:r>
            <a:r>
              <a:rPr lang="en-US" i="1" dirty="0"/>
              <a:t> di </a:t>
            </a:r>
            <a:r>
              <a:rPr lang="en-US" i="1" dirty="0" err="1"/>
              <a:t>specificare</a:t>
            </a:r>
            <a:r>
              <a:rPr lang="en-US" i="1" dirty="0"/>
              <a:t> la </a:t>
            </a:r>
            <a:r>
              <a:rPr lang="en-US" i="1" dirty="0" err="1"/>
              <a:t>fonte</a:t>
            </a:r>
            <a:endParaRPr lang="it-IT" dirty="0"/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err="1"/>
              <a:t>Società</a:t>
            </a:r>
            <a:r>
              <a:rPr lang="en-US" dirty="0"/>
              <a:t> di </a:t>
            </a:r>
            <a:r>
              <a:rPr lang="en-US" dirty="0" err="1"/>
              <a:t>consulenza</a:t>
            </a:r>
            <a:endParaRPr lang="it-IT" dirty="0"/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/>
              <a:t>Digital Innovation Hub</a:t>
            </a:r>
            <a:endParaRPr lang="it-IT" dirty="0"/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err="1"/>
              <a:t>Altro</a:t>
            </a:r>
            <a:r>
              <a:rPr lang="en-US" dirty="0"/>
              <a:t>: </a:t>
            </a:r>
            <a:r>
              <a:rPr lang="en-US" u="sng" dirty="0"/>
              <a:t> _________________	</a:t>
            </a:r>
            <a:endParaRPr lang="it-IT" dirty="0">
              <a:latin typeface="Garamond" panose="02020404030301010803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17"/>
            </a:pPr>
            <a:r>
              <a:rPr lang="it-IT" dirty="0">
                <a:latin typeface="Garamond" panose="02020404030301010803" pitchFamily="18" charset="0"/>
              </a:rPr>
              <a:t>Se ha scelto "Società di consulenza" indichi il nome:</a:t>
            </a:r>
          </a:p>
          <a:p>
            <a:pPr lvl="2" algn="just">
              <a:spcAft>
                <a:spcPts val="600"/>
              </a:spcAft>
            </a:pPr>
            <a:r>
              <a:rPr lang="it-IT" dirty="0">
                <a:latin typeface="Garamond" panose="02020404030301010803" pitchFamily="18" charset="0"/>
              </a:rPr>
              <a:t>_________________________________________</a:t>
            </a:r>
          </a:p>
          <a:p>
            <a:pPr marL="342900" indent="-342900" algn="just">
              <a:buFont typeface="+mj-lt"/>
              <a:buAutoNum type="arabicPeriod" startAt="17"/>
            </a:pPr>
            <a:r>
              <a:rPr lang="it-IT" dirty="0">
                <a:latin typeface="Garamond" panose="02020404030301010803" pitchFamily="18" charset="0"/>
              </a:rPr>
              <a:t>Se ha scelto "Digital </a:t>
            </a:r>
            <a:r>
              <a:rPr lang="it-IT" dirty="0" err="1">
                <a:latin typeface="Garamond" panose="02020404030301010803" pitchFamily="18" charset="0"/>
              </a:rPr>
              <a:t>Innovation</a:t>
            </a:r>
            <a:r>
              <a:rPr lang="it-IT" dirty="0">
                <a:latin typeface="Garamond" panose="02020404030301010803" pitchFamily="18" charset="0"/>
              </a:rPr>
              <a:t> </a:t>
            </a:r>
            <a:r>
              <a:rPr lang="it-IT" dirty="0" err="1">
                <a:latin typeface="Garamond" panose="02020404030301010803" pitchFamily="18" charset="0"/>
              </a:rPr>
              <a:t>Hub</a:t>
            </a:r>
            <a:r>
              <a:rPr lang="it-IT" dirty="0">
                <a:latin typeface="Garamond" panose="02020404030301010803" pitchFamily="18" charset="0"/>
              </a:rPr>
              <a:t>" indichi quale: 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it-IT" dirty="0">
                <a:latin typeface="Garamond" panose="02020404030301010803" pitchFamily="18" charset="0"/>
              </a:rPr>
              <a:t>Abruzzo			 </a:t>
            </a:r>
            <a:r>
              <a:rPr lang="it-IT" dirty="0">
                <a:latin typeface="Garamond" panose="02020404030301010803" pitchFamily="18" charset="0"/>
                <a:sym typeface="Wingdings" panose="05000000000000000000" pitchFamily="2" charset="2"/>
              </a:rPr>
              <a:t> </a:t>
            </a:r>
            <a:r>
              <a:rPr lang="it-IT" dirty="0">
                <a:latin typeface="Garamond" panose="02020404030301010803" pitchFamily="18" charset="0"/>
              </a:rPr>
              <a:t>Liguria		 </a:t>
            </a:r>
            <a:r>
              <a:rPr lang="it-IT" dirty="0">
                <a:latin typeface="Garamond" panose="02020404030301010803" pitchFamily="18" charset="0"/>
                <a:sym typeface="Wingdings" panose="05000000000000000000" pitchFamily="2" charset="2"/>
              </a:rPr>
              <a:t> </a:t>
            </a:r>
            <a:r>
              <a:rPr lang="it-IT" dirty="0">
                <a:latin typeface="Garamond" panose="02020404030301010803" pitchFamily="18" charset="0"/>
              </a:rPr>
              <a:t>Toscana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it-IT" dirty="0">
                <a:latin typeface="Garamond" panose="02020404030301010803" pitchFamily="18" charset="0"/>
              </a:rPr>
              <a:t>Basilicata			 </a:t>
            </a:r>
            <a:r>
              <a:rPr lang="it-IT" dirty="0">
                <a:latin typeface="Garamond" panose="02020404030301010803" pitchFamily="18" charset="0"/>
                <a:sym typeface="Wingdings" panose="05000000000000000000" pitchFamily="2" charset="2"/>
              </a:rPr>
              <a:t> </a:t>
            </a:r>
            <a:r>
              <a:rPr lang="it-IT" dirty="0">
                <a:latin typeface="Garamond" panose="02020404030301010803" pitchFamily="18" charset="0"/>
              </a:rPr>
              <a:t>Lombardia – Brescia	 </a:t>
            </a:r>
            <a:r>
              <a:rPr lang="it-IT" dirty="0">
                <a:latin typeface="Garamond" panose="02020404030301010803" pitchFamily="18" charset="0"/>
                <a:sym typeface="Wingdings" panose="05000000000000000000" pitchFamily="2" charset="2"/>
              </a:rPr>
              <a:t> </a:t>
            </a:r>
            <a:r>
              <a:rPr lang="it-IT" dirty="0">
                <a:latin typeface="Garamond" panose="02020404030301010803" pitchFamily="18" charset="0"/>
              </a:rPr>
              <a:t>Trentino AA – Bolzano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it-IT" dirty="0">
                <a:latin typeface="Garamond" panose="02020404030301010803" pitchFamily="18" charset="0"/>
              </a:rPr>
              <a:t>Calabria			</a:t>
            </a:r>
            <a:r>
              <a:rPr lang="it-IT" dirty="0">
                <a:latin typeface="Garamond" panose="02020404030301010803" pitchFamily="18" charset="0"/>
                <a:sym typeface="Wingdings" panose="05000000000000000000" pitchFamily="2" charset="2"/>
              </a:rPr>
              <a:t>  </a:t>
            </a:r>
            <a:r>
              <a:rPr lang="it-IT" dirty="0">
                <a:latin typeface="Garamond" panose="02020404030301010803" pitchFamily="18" charset="0"/>
              </a:rPr>
              <a:t>Lombardia – Milano	</a:t>
            </a:r>
            <a:r>
              <a:rPr lang="it-IT" dirty="0">
                <a:latin typeface="Garamond" panose="02020404030301010803" pitchFamily="18" charset="0"/>
                <a:sym typeface="Wingdings" panose="05000000000000000000" pitchFamily="2" charset="2"/>
              </a:rPr>
              <a:t>  </a:t>
            </a:r>
            <a:r>
              <a:rPr lang="it-IT" dirty="0">
                <a:latin typeface="Garamond" panose="02020404030301010803" pitchFamily="18" charset="0"/>
              </a:rPr>
              <a:t>Trentino AA - Trento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it-IT" dirty="0">
                <a:latin typeface="Garamond" panose="02020404030301010803" pitchFamily="18" charset="0"/>
              </a:rPr>
              <a:t>Campania			</a:t>
            </a:r>
            <a:r>
              <a:rPr lang="it-IT" dirty="0">
                <a:latin typeface="Garamond" panose="02020404030301010803" pitchFamily="18" charset="0"/>
                <a:sym typeface="Wingdings" panose="05000000000000000000" pitchFamily="2" charset="2"/>
              </a:rPr>
              <a:t>  </a:t>
            </a:r>
            <a:r>
              <a:rPr lang="it-IT" dirty="0">
                <a:latin typeface="Garamond" panose="02020404030301010803" pitchFamily="18" charset="0"/>
              </a:rPr>
              <a:t>Marche		</a:t>
            </a:r>
            <a:r>
              <a:rPr lang="it-IT" dirty="0">
                <a:latin typeface="Garamond" panose="02020404030301010803" pitchFamily="18" charset="0"/>
                <a:sym typeface="Wingdings" panose="05000000000000000000" pitchFamily="2" charset="2"/>
              </a:rPr>
              <a:t>  </a:t>
            </a:r>
            <a:r>
              <a:rPr lang="it-IT" dirty="0">
                <a:latin typeface="Garamond" panose="02020404030301010803" pitchFamily="18" charset="0"/>
              </a:rPr>
              <a:t>Umbria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it-IT" dirty="0">
                <a:latin typeface="Garamond" panose="02020404030301010803" pitchFamily="18" charset="0"/>
              </a:rPr>
              <a:t>Emilia Romagna – Bologna		</a:t>
            </a:r>
            <a:r>
              <a:rPr lang="it-IT" dirty="0">
                <a:latin typeface="Garamond" panose="02020404030301010803" pitchFamily="18" charset="0"/>
                <a:sym typeface="Wingdings" panose="05000000000000000000" pitchFamily="2" charset="2"/>
              </a:rPr>
              <a:t>  </a:t>
            </a:r>
            <a:r>
              <a:rPr lang="it-IT" dirty="0">
                <a:latin typeface="Garamond" panose="02020404030301010803" pitchFamily="18" charset="0"/>
              </a:rPr>
              <a:t>Piemonte		</a:t>
            </a:r>
            <a:r>
              <a:rPr lang="it-IT" dirty="0">
                <a:latin typeface="Garamond" panose="02020404030301010803" pitchFamily="18" charset="0"/>
                <a:sym typeface="Wingdings" panose="05000000000000000000" pitchFamily="2" charset="2"/>
              </a:rPr>
              <a:t>  </a:t>
            </a:r>
            <a:r>
              <a:rPr lang="it-IT" dirty="0">
                <a:latin typeface="Garamond" panose="02020404030301010803" pitchFamily="18" charset="0"/>
              </a:rPr>
              <a:t>Veneto - Belluno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it-IT" dirty="0">
                <a:latin typeface="Garamond" panose="02020404030301010803" pitchFamily="18" charset="0"/>
              </a:rPr>
              <a:t>Emilia Romagna – Parma	</a:t>
            </a:r>
            <a:r>
              <a:rPr lang="it-IT" dirty="0">
                <a:latin typeface="Garamond" panose="02020404030301010803" pitchFamily="18" charset="0"/>
                <a:sym typeface="Wingdings" panose="05000000000000000000" pitchFamily="2" charset="2"/>
              </a:rPr>
              <a:t> 	  </a:t>
            </a:r>
            <a:r>
              <a:rPr lang="it-IT" dirty="0">
                <a:latin typeface="Garamond" panose="02020404030301010803" pitchFamily="18" charset="0"/>
              </a:rPr>
              <a:t>Puglia			</a:t>
            </a:r>
            <a:r>
              <a:rPr lang="it-IT" dirty="0">
                <a:latin typeface="Garamond" panose="02020404030301010803" pitchFamily="18" charset="0"/>
                <a:sym typeface="Wingdings" panose="05000000000000000000" pitchFamily="2" charset="2"/>
              </a:rPr>
              <a:t>  </a:t>
            </a:r>
            <a:r>
              <a:rPr lang="it-IT" dirty="0">
                <a:latin typeface="Garamond" panose="02020404030301010803" pitchFamily="18" charset="0"/>
              </a:rPr>
              <a:t>Veneto . Venezia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it-IT" dirty="0">
                <a:latin typeface="Garamond" panose="02020404030301010803" pitchFamily="18" charset="0"/>
              </a:rPr>
              <a:t>Friuli Venezia Giulia		</a:t>
            </a:r>
            <a:r>
              <a:rPr lang="it-IT" dirty="0">
                <a:latin typeface="Garamond" panose="02020404030301010803" pitchFamily="18" charset="0"/>
                <a:sym typeface="Wingdings" panose="05000000000000000000" pitchFamily="2" charset="2"/>
              </a:rPr>
              <a:t>  </a:t>
            </a:r>
            <a:r>
              <a:rPr lang="it-IT" dirty="0">
                <a:latin typeface="Garamond" panose="02020404030301010803" pitchFamily="18" charset="0"/>
              </a:rPr>
              <a:t>Sardegna		</a:t>
            </a:r>
            <a:r>
              <a:rPr lang="it-IT" dirty="0">
                <a:latin typeface="Garamond" panose="02020404030301010803" pitchFamily="18" charset="0"/>
                <a:sym typeface="Wingdings" panose="05000000000000000000" pitchFamily="2" charset="2"/>
              </a:rPr>
              <a:t>  </a:t>
            </a:r>
            <a:r>
              <a:rPr lang="it-IT" dirty="0">
                <a:latin typeface="Garamond" panose="02020404030301010803" pitchFamily="18" charset="0"/>
              </a:rPr>
              <a:t>Veneto - Verona</a:t>
            </a:r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it-IT" dirty="0">
                <a:latin typeface="Garamond" panose="02020404030301010803" pitchFamily="18" charset="0"/>
              </a:rPr>
              <a:t>Lazio				</a:t>
            </a:r>
            <a:r>
              <a:rPr lang="it-IT" dirty="0">
                <a:latin typeface="Garamond" panose="02020404030301010803" pitchFamily="18" charset="0"/>
                <a:sym typeface="Wingdings" panose="05000000000000000000" pitchFamily="2" charset="2"/>
              </a:rPr>
              <a:t>  </a:t>
            </a:r>
            <a:r>
              <a:rPr lang="it-IT" dirty="0">
                <a:latin typeface="Garamond" panose="02020404030301010803" pitchFamily="18" charset="0"/>
              </a:rPr>
              <a:t>Sicilia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7" name="Ovale 6"/>
          <p:cNvSpPr/>
          <p:nvPr/>
        </p:nvSpPr>
        <p:spPr>
          <a:xfrm>
            <a:off x="1205276" y="1045030"/>
            <a:ext cx="2685143" cy="2685143"/>
          </a:xfrm>
          <a:prstGeom prst="ellipse">
            <a:avLst/>
          </a:prstGeom>
          <a:solidFill>
            <a:srgbClr val="FFC000">
              <a:alpha val="75000"/>
            </a:srgbClr>
          </a:solidFill>
          <a:ln w="1524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>
                <a:solidFill>
                  <a:schemeClr val="tx1"/>
                </a:solidFill>
                <a:sym typeface="Wingdings" panose="05000000000000000000" pitchFamily="2" charset="2"/>
              </a:rPr>
              <a:t> </a:t>
            </a:r>
            <a:r>
              <a:rPr lang="it-IT" sz="3200" b="1" dirty="0">
                <a:solidFill>
                  <a:schemeClr val="tx1"/>
                </a:solidFill>
              </a:rPr>
              <a:t>Digital </a:t>
            </a:r>
          </a:p>
        </p:txBody>
      </p:sp>
      <p:sp>
        <p:nvSpPr>
          <p:cNvPr id="8" name="Ovale 7"/>
          <p:cNvSpPr/>
          <p:nvPr/>
        </p:nvSpPr>
        <p:spPr>
          <a:xfrm>
            <a:off x="4881347" y="2654136"/>
            <a:ext cx="2685143" cy="2685143"/>
          </a:xfrm>
          <a:prstGeom prst="ellipse">
            <a:avLst/>
          </a:prstGeom>
          <a:solidFill>
            <a:srgbClr val="FFC000">
              <a:alpha val="75000"/>
            </a:srgbClr>
          </a:solidFill>
          <a:ln w="1524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>
                <a:solidFill>
                  <a:schemeClr val="tx1"/>
                </a:solidFill>
                <a:sym typeface="Wingdings" panose="05000000000000000000" pitchFamily="2" charset="2"/>
              </a:rPr>
              <a:t> Liguria</a:t>
            </a:r>
            <a:r>
              <a:rPr lang="it-IT" sz="32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386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7644" y="679265"/>
            <a:ext cx="10685417" cy="372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INFORMAZIONI GENERALI</a:t>
            </a:r>
            <a:endParaRPr lang="it-IT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>
              <a:spcAft>
                <a:spcPts val="600"/>
              </a:spcAft>
            </a:pPr>
            <a:endParaRPr lang="it-IT" b="1" cap="small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+mj-lt"/>
              <a:buAutoNum type="arabicPeriod" startAt="19"/>
            </a:pPr>
            <a:r>
              <a:rPr lang="it-IT" dirty="0">
                <a:latin typeface="Garamond" panose="02020404030301010803" pitchFamily="18" charset="0"/>
              </a:rPr>
              <a:t>Se ha indicato il “Digital </a:t>
            </a:r>
            <a:r>
              <a:rPr lang="it-IT" dirty="0" err="1">
                <a:latin typeface="Garamond" panose="02020404030301010803" pitchFamily="18" charset="0"/>
              </a:rPr>
              <a:t>Innovation</a:t>
            </a:r>
            <a:r>
              <a:rPr lang="it-IT" dirty="0">
                <a:latin typeface="Garamond" panose="02020404030301010803" pitchFamily="18" charset="0"/>
              </a:rPr>
              <a:t> </a:t>
            </a:r>
            <a:r>
              <a:rPr lang="it-IT" dirty="0" err="1">
                <a:latin typeface="Garamond" panose="02020404030301010803" pitchFamily="18" charset="0"/>
              </a:rPr>
              <a:t>Hub</a:t>
            </a:r>
            <a:r>
              <a:rPr lang="it-IT" dirty="0">
                <a:latin typeface="Garamond" panose="02020404030301010803" pitchFamily="18" charset="0"/>
              </a:rPr>
              <a:t>”  (domanda 18), intende condividere i risultati</a:t>
            </a:r>
          </a:p>
          <a:p>
            <a:pPr lvl="1" algn="just"/>
            <a:r>
              <a:rPr lang="it-IT" dirty="0">
                <a:latin typeface="Garamond" panose="02020404030301010803" pitchFamily="18" charset="0"/>
              </a:rPr>
              <a:t>dell’</a:t>
            </a:r>
            <a:r>
              <a:rPr lang="it-IT" dirty="0" err="1">
                <a:latin typeface="Garamond" panose="02020404030301010803" pitchFamily="18" charset="0"/>
              </a:rPr>
              <a:t>assessment</a:t>
            </a:r>
            <a:r>
              <a:rPr lang="it-IT" dirty="0">
                <a:latin typeface="Garamond" panose="02020404030301010803" pitchFamily="18" charset="0"/>
              </a:rPr>
              <a:t> con il proprio DIH? </a:t>
            </a: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</a:rPr>
              <a:t>*</a:t>
            </a:r>
          </a:p>
          <a:p>
            <a:pPr lvl="1"/>
            <a:r>
              <a:rPr lang="it-IT" sz="12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(Se indica SI, una copia del questionario e del report di </a:t>
            </a:r>
            <a:r>
              <a:rPr lang="it-IT" sz="1200" b="1" i="1" dirty="0" err="1">
                <a:solidFill>
                  <a:srgbClr val="FF0000"/>
                </a:solidFill>
                <a:latin typeface="Garamond" panose="02020404030301010803" pitchFamily="18" charset="0"/>
              </a:rPr>
              <a:t>assessment</a:t>
            </a:r>
            <a:r>
              <a:rPr lang="it-IT" sz="12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 verrà indirizzata anche al DIH che ha selezionato)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/>
              <a:t>SI</a:t>
            </a:r>
            <a:endParaRPr lang="it-IT" dirty="0"/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NO</a:t>
            </a:r>
          </a:p>
          <a:p>
            <a:pPr marL="342900" indent="-342900">
              <a:buFont typeface="+mj-lt"/>
              <a:buAutoNum type="arabicPeriod" startAt="19"/>
            </a:pPr>
            <a:endParaRPr lang="it-IT" dirty="0">
              <a:latin typeface="Garamond" panose="02020404030301010803" pitchFamily="18" charset="0"/>
            </a:endParaRPr>
          </a:p>
          <a:p>
            <a:pPr marL="342900" indent="-342900">
              <a:buFont typeface="+mj-lt"/>
              <a:buAutoNum type="arabicPeriod" startAt="19"/>
            </a:pPr>
            <a:r>
              <a:rPr lang="it-IT" dirty="0">
                <a:latin typeface="Garamond" panose="02020404030301010803" pitchFamily="18" charset="0"/>
              </a:rPr>
              <a:t>Mail della persona DIH che ha aiutato la sua azienda a compilare il questionario:</a:t>
            </a:r>
          </a:p>
          <a:p>
            <a:pPr lvl="1">
              <a:spcAft>
                <a:spcPts val="600"/>
              </a:spcAft>
            </a:pPr>
            <a:r>
              <a:rPr lang="en-US" i="1" dirty="0"/>
              <a:t>(Se ha </a:t>
            </a:r>
            <a:r>
              <a:rPr lang="en-US" i="1" dirty="0" err="1"/>
              <a:t>risposto</a:t>
            </a:r>
            <a:r>
              <a:rPr lang="en-US" i="1" dirty="0"/>
              <a:t> SI </a:t>
            </a:r>
            <a:r>
              <a:rPr lang="en-US" i="1" dirty="0" err="1"/>
              <a:t>alla</a:t>
            </a:r>
            <a:r>
              <a:rPr lang="en-US" i="1" dirty="0"/>
              <a:t> </a:t>
            </a:r>
            <a:r>
              <a:rPr lang="en-US" i="1" dirty="0" err="1"/>
              <a:t>domanda</a:t>
            </a:r>
            <a:r>
              <a:rPr lang="en-US" i="1" dirty="0"/>
              <a:t> 19)</a:t>
            </a:r>
            <a:endParaRPr lang="it-IT" dirty="0">
              <a:latin typeface="Garamond" panose="02020404030301010803" pitchFamily="18" charset="0"/>
            </a:endParaRPr>
          </a:p>
          <a:p>
            <a:pPr lvl="2" algn="just">
              <a:spcAft>
                <a:spcPts val="600"/>
              </a:spcAft>
            </a:pPr>
            <a:r>
              <a:rPr lang="it-IT" dirty="0">
                <a:latin typeface="Garamond" panose="02020404030301010803" pitchFamily="18" charset="0"/>
              </a:rPr>
              <a:t>_________________________________________</a:t>
            </a:r>
          </a:p>
          <a:p>
            <a:pPr algn="just"/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7" name="Ovale 6"/>
          <p:cNvSpPr/>
          <p:nvPr/>
        </p:nvSpPr>
        <p:spPr>
          <a:xfrm>
            <a:off x="1374173" y="1506847"/>
            <a:ext cx="1658656" cy="1658656"/>
          </a:xfrm>
          <a:prstGeom prst="ellipse">
            <a:avLst/>
          </a:prstGeom>
          <a:solidFill>
            <a:srgbClr val="FFC000">
              <a:alpha val="50000"/>
            </a:srgbClr>
          </a:solidFill>
          <a:ln w="1524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>
                <a:solidFill>
                  <a:schemeClr val="tx1"/>
                </a:solidFill>
                <a:sym typeface="Wingdings" panose="05000000000000000000" pitchFamily="2" charset="2"/>
              </a:rPr>
              <a:t> SI</a:t>
            </a:r>
            <a:r>
              <a:rPr lang="it-IT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A62494-9581-462E-9B84-09B146FF916B}"/>
              </a:ext>
            </a:extLst>
          </p:cNvPr>
          <p:cNvSpPr txBox="1"/>
          <p:nvPr/>
        </p:nvSpPr>
        <p:spPr>
          <a:xfrm>
            <a:off x="2768134" y="3623753"/>
            <a:ext cx="49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u="sng" dirty="0">
                <a:solidFill>
                  <a:srgbClr val="002060"/>
                </a:solidFill>
              </a:rPr>
              <a:t>blablablabla@xxxxxx.it</a:t>
            </a:r>
          </a:p>
        </p:txBody>
      </p:sp>
    </p:spTree>
    <p:extLst>
      <p:ext uri="{BB962C8B-B14F-4D97-AF65-F5344CB8AC3E}">
        <p14:creationId xmlns:p14="http://schemas.microsoft.com/office/powerpoint/2010/main" val="4615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8" y="833667"/>
            <a:ext cx="10474477" cy="534506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7795" y="4550517"/>
            <a:ext cx="2532756" cy="1675875"/>
          </a:xfrm>
          <a:prstGeom prst="rect">
            <a:avLst/>
          </a:prstGeom>
        </p:spPr>
      </p:pic>
      <p:sp>
        <p:nvSpPr>
          <p:cNvPr id="2" name="Freccia a destra 1"/>
          <p:cNvSpPr/>
          <p:nvPr/>
        </p:nvSpPr>
        <p:spPr>
          <a:xfrm>
            <a:off x="7197635" y="4106379"/>
            <a:ext cx="2795452" cy="888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IPERAMMORTAMENTO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6" name="DIH_Blu copia.pdf" descr="DIH_Blu copia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370557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6014" y="257282"/>
            <a:ext cx="10685417" cy="631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it-IT" sz="2400" dirty="0">
                <a:latin typeface="Garamond" panose="02020404030301010803" pitchFamily="18" charset="0"/>
              </a:rPr>
              <a:t>Al termine di questa fase di inserimento dei dati generali, viene inviata una mail agli indirizzi inseriti.</a:t>
            </a:r>
          </a:p>
          <a:p>
            <a:pPr algn="just">
              <a:spcAft>
                <a:spcPts val="1800"/>
              </a:spcAft>
            </a:pPr>
            <a:r>
              <a:rPr lang="it-IT" sz="2400" dirty="0">
                <a:latin typeface="Garamond" panose="02020404030301010803" pitchFamily="18" charset="0"/>
              </a:rPr>
              <a:t>La mail contiene il </a:t>
            </a: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link</a:t>
            </a:r>
            <a:r>
              <a:rPr lang="it-IT" sz="2400" dirty="0">
                <a:latin typeface="Garamond" panose="02020404030301010803" pitchFamily="18" charset="0"/>
              </a:rPr>
              <a:t> per potersi collegare al </a:t>
            </a:r>
            <a:r>
              <a:rPr lang="it-IT" sz="24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test dedicato all’azienda</a:t>
            </a:r>
          </a:p>
          <a:p>
            <a:pPr algn="just">
              <a:spcAft>
                <a:spcPts val="1800"/>
              </a:spcAft>
            </a:pPr>
            <a:r>
              <a:rPr lang="it-IT" sz="1600" dirty="0">
                <a:solidFill>
                  <a:srgbClr val="002060"/>
                </a:solidFill>
              </a:rPr>
              <a:t>http://survey.testindustria4-0.com/</a:t>
            </a:r>
            <a:r>
              <a:rPr lang="it-IT" sz="1600" dirty="0" err="1">
                <a:solidFill>
                  <a:srgbClr val="002060"/>
                </a:solidFill>
              </a:rPr>
              <a:t>wix</a:t>
            </a:r>
            <a:r>
              <a:rPr lang="it-IT" sz="1600" dirty="0">
                <a:solidFill>
                  <a:srgbClr val="002060"/>
                </a:solidFill>
              </a:rPr>
              <a:t>/p1863215181.aspx?r=2836&amp;s=</a:t>
            </a:r>
            <a:r>
              <a:rPr lang="it-IT" sz="1600" dirty="0" err="1">
                <a:solidFill>
                  <a:srgbClr val="002060"/>
                </a:solidFill>
              </a:rPr>
              <a:t>FTLUMSWT&amp;respA</a:t>
            </a:r>
            <a:r>
              <a:rPr lang="it-IT" sz="1600" dirty="0">
                <a:solidFill>
                  <a:srgbClr val="002060"/>
                </a:solidFill>
              </a:rPr>
              <a:t>=2836&amp;nameR=Edoardo</a:t>
            </a:r>
            <a:r>
              <a:rPr lang="it-IT" sz="2000" dirty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</a:p>
          <a:p>
            <a:pPr algn="just">
              <a:spcAft>
                <a:spcPts val="1800"/>
              </a:spcAft>
            </a:pPr>
            <a:r>
              <a:rPr lang="it-IT" sz="2400" dirty="0">
                <a:latin typeface="Garamond" panose="02020404030301010803" pitchFamily="18" charset="0"/>
              </a:rPr>
              <a:t>Collegandoci con il </a:t>
            </a: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link</a:t>
            </a:r>
            <a:r>
              <a:rPr lang="it-IT" sz="2400" dirty="0">
                <a:latin typeface="Garamond" panose="02020404030301010803" pitchFamily="18" charset="0"/>
              </a:rPr>
              <a:t> possiamo eseguire il test.</a:t>
            </a:r>
          </a:p>
          <a:p>
            <a:pPr algn="just">
              <a:spcAft>
                <a:spcPts val="1800"/>
              </a:spcAft>
            </a:pPr>
            <a:r>
              <a:rPr lang="it-IT" sz="2400" dirty="0">
                <a:latin typeface="Garamond" panose="02020404030301010803" pitchFamily="18" charset="0"/>
              </a:rPr>
              <a:t>Si potrà salvare quanto fatto in ogni momento e, se ne abbiamo la </a:t>
            </a:r>
            <a:r>
              <a:rPr lang="it-IT" sz="2400" dirty="0" err="1">
                <a:latin typeface="Garamond" panose="02020404030301010803" pitchFamily="18" charset="0"/>
              </a:rPr>
              <a:t>necesstià</a:t>
            </a:r>
            <a:r>
              <a:rPr lang="it-IT" sz="2400" dirty="0">
                <a:latin typeface="Garamond" panose="02020404030301010803" pitchFamily="18" charset="0"/>
              </a:rPr>
              <a:t>, condividere il </a:t>
            </a: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link</a:t>
            </a:r>
            <a:r>
              <a:rPr lang="it-IT" sz="2400" dirty="0">
                <a:latin typeface="Garamond" panose="02020404030301010803" pitchFamily="18" charset="0"/>
              </a:rPr>
              <a:t> con i responsabili di ciascuna area di processo.</a:t>
            </a:r>
          </a:p>
          <a:p>
            <a:pPr algn="just">
              <a:spcAft>
                <a:spcPts val="1800"/>
              </a:spcAft>
            </a:pPr>
            <a:r>
              <a:rPr lang="it-IT" sz="2400" dirty="0">
                <a:latin typeface="Garamond" panose="02020404030301010803" pitchFamily="18" charset="0"/>
              </a:rPr>
              <a:t>Dopo ogni sezione c’è la possibilità di scegliere a quale  </a:t>
            </a:r>
            <a:r>
              <a:rPr lang="it-IT" sz="2400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area di processo</a:t>
            </a:r>
            <a:r>
              <a:rPr lang="it-IT" sz="2400" dirty="0">
                <a:latin typeface="Garamond" panose="02020404030301010803" pitchFamily="18" charset="0"/>
              </a:rPr>
              <a:t> passare. Nel caso in cui l’azienda non fosse interessata ad avere una valutazione su determinate aree ha la possibilità di saltare domande o intere sezioni.</a:t>
            </a:r>
          </a:p>
          <a:p>
            <a:pPr algn="just">
              <a:spcAft>
                <a:spcPts val="1800"/>
              </a:spcAft>
            </a:pPr>
            <a:r>
              <a:rPr lang="it-IT" sz="2400" dirty="0">
                <a:latin typeface="Garamond" panose="02020404030301010803" pitchFamily="18" charset="0"/>
              </a:rPr>
              <a:t>Nel caso di interruzione, utilizzando il </a:t>
            </a: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link</a:t>
            </a:r>
            <a:r>
              <a:rPr lang="it-IT" sz="2400" dirty="0">
                <a:latin typeface="Garamond" panose="02020404030301010803" pitchFamily="18" charset="0"/>
              </a:rPr>
              <a:t>, il test si riposiziona sulla prima domanda alla quale dobbiamo rispondere, da lì è possibile proseguire o tornare indietro per modificare risposte già date.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2952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389" y="2207624"/>
            <a:ext cx="10437222" cy="2442752"/>
          </a:xfrm>
          <a:prstGeom prst="rect">
            <a:avLst/>
          </a:prstGeom>
        </p:spPr>
      </p:pic>
      <p:pic>
        <p:nvPicPr>
          <p:cNvPr id="3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72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2888346" y="667662"/>
            <a:ext cx="5834740" cy="5834740"/>
          </a:xfrm>
          <a:prstGeom prst="ellipse">
            <a:avLst/>
          </a:prstGeom>
          <a:solidFill>
            <a:schemeClr val="accent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2" y="261937"/>
            <a:ext cx="6429375" cy="6334125"/>
          </a:xfrm>
          <a:prstGeom prst="rect">
            <a:avLst/>
          </a:prstGeom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427637851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2888346" y="667662"/>
            <a:ext cx="5834740" cy="5834740"/>
          </a:xfrm>
          <a:prstGeom prst="ellipse">
            <a:avLst/>
          </a:prstGeom>
          <a:solidFill>
            <a:schemeClr val="accent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2" y="261937"/>
            <a:ext cx="6429375" cy="6334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890994" y="248183"/>
            <a:ext cx="10138956" cy="63555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AREE DI PROCESSO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just"/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sz="3200" b="1" cap="small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Strategy</a:t>
            </a:r>
            <a:endParaRPr lang="it-IT" sz="3200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Design </a:t>
            </a:r>
            <a:r>
              <a:rPr lang="it-IT" sz="3200" b="1" cap="small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Engineering</a:t>
            </a:r>
            <a:endParaRPr lang="it-IT" sz="3200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Production Management</a:t>
            </a:r>
          </a:p>
          <a:p>
            <a:pPr algn="ctr">
              <a:spcAft>
                <a:spcPts val="600"/>
              </a:spcAft>
            </a:pPr>
            <a:r>
              <a:rPr lang="it-IT" sz="3200" b="1" cap="small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Maintenance</a:t>
            </a: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Management</a:t>
            </a:r>
          </a:p>
          <a:p>
            <a:pPr algn="ctr">
              <a:spcAft>
                <a:spcPts val="600"/>
              </a:spcAft>
            </a:pP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Supply Chain Management</a:t>
            </a:r>
          </a:p>
          <a:p>
            <a:pPr algn="ctr">
              <a:spcAft>
                <a:spcPts val="600"/>
              </a:spcAft>
            </a:pPr>
            <a:r>
              <a:rPr lang="it-IT" sz="3200" b="1" cap="small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Logistic</a:t>
            </a: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Management</a:t>
            </a:r>
          </a:p>
          <a:p>
            <a:pPr algn="ctr">
              <a:spcAft>
                <a:spcPts val="600"/>
              </a:spcAft>
            </a:pPr>
            <a:r>
              <a:rPr lang="it-IT" sz="3200" b="1" cap="small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Quality</a:t>
            </a: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Management</a:t>
            </a:r>
          </a:p>
          <a:p>
            <a:pPr algn="ctr">
              <a:spcAft>
                <a:spcPts val="600"/>
              </a:spcAft>
            </a:pP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Sales Marketing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Smart Product</a:t>
            </a:r>
          </a:p>
          <a:p>
            <a:pPr algn="ctr">
              <a:spcAft>
                <a:spcPts val="600"/>
              </a:spcAft>
            </a:pP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HR</a:t>
            </a:r>
          </a:p>
        </p:txBody>
      </p:sp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57946011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95" y="771172"/>
            <a:ext cx="1386451" cy="1403080"/>
          </a:xfrm>
          <a:prstGeom prst="rect">
            <a:avLst/>
          </a:prstGeom>
        </p:spPr>
      </p:pic>
      <p:pic>
        <p:nvPicPr>
          <p:cNvPr id="8" name="Immagin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69" y="484563"/>
            <a:ext cx="1419834" cy="1403080"/>
          </a:xfrm>
          <a:prstGeom prst="rect">
            <a:avLst/>
          </a:prstGeom>
        </p:spPr>
      </p:pic>
      <p:pic>
        <p:nvPicPr>
          <p:cNvPr id="9" name="Immagin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90" y="3922835"/>
            <a:ext cx="1410268" cy="1414344"/>
          </a:xfrm>
          <a:prstGeom prst="rect">
            <a:avLst/>
          </a:prstGeom>
        </p:spPr>
      </p:pic>
      <p:pic>
        <p:nvPicPr>
          <p:cNvPr id="10" name="Immagin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68" y="3229482"/>
            <a:ext cx="1429066" cy="1412544"/>
          </a:xfrm>
          <a:prstGeom prst="rect">
            <a:avLst/>
          </a:prstGeom>
        </p:spPr>
      </p:pic>
      <p:pic>
        <p:nvPicPr>
          <p:cNvPr id="11" name="Immagine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21" y="4859517"/>
            <a:ext cx="1343682" cy="1316654"/>
          </a:xfrm>
          <a:prstGeom prst="rect">
            <a:avLst/>
          </a:prstGeom>
        </p:spPr>
      </p:pic>
      <p:pic>
        <p:nvPicPr>
          <p:cNvPr id="12" name="Immagine 1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55" y="4833382"/>
            <a:ext cx="1386116" cy="1374062"/>
          </a:xfrm>
          <a:prstGeom prst="rect">
            <a:avLst/>
          </a:prstGeom>
        </p:spPr>
      </p:pic>
      <p:pic>
        <p:nvPicPr>
          <p:cNvPr id="13" name="Immagine 1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28" y="3472409"/>
            <a:ext cx="1442334" cy="1421670"/>
          </a:xfrm>
          <a:prstGeom prst="rect">
            <a:avLst/>
          </a:prstGeom>
        </p:spPr>
      </p:pic>
      <p:pic>
        <p:nvPicPr>
          <p:cNvPr id="14" name="Immagine 1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30" y="1371587"/>
            <a:ext cx="1410268" cy="1389890"/>
          </a:xfrm>
          <a:prstGeom prst="rect">
            <a:avLst/>
          </a:prstGeom>
        </p:spPr>
      </p:pic>
      <p:pic>
        <p:nvPicPr>
          <p:cNvPr id="15" name="Immagine 14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93" y="2271451"/>
            <a:ext cx="1422590" cy="1414344"/>
          </a:xfrm>
          <a:prstGeom prst="rect">
            <a:avLst/>
          </a:prstGeom>
        </p:spPr>
      </p:pic>
      <p:pic>
        <p:nvPicPr>
          <p:cNvPr id="16" name="Immagine 15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13" y="2310797"/>
            <a:ext cx="1426836" cy="1390252"/>
          </a:xfrm>
          <a:prstGeom prst="rect">
            <a:avLst/>
          </a:prstGeom>
        </p:spPr>
      </p:pic>
      <p:sp>
        <p:nvSpPr>
          <p:cNvPr id="17" name="Ovale 16"/>
          <p:cNvSpPr/>
          <p:nvPr/>
        </p:nvSpPr>
        <p:spPr>
          <a:xfrm>
            <a:off x="2958170" y="254826"/>
            <a:ext cx="6407039" cy="6407039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diritto 18"/>
          <p:cNvCxnSpPr>
            <a:endCxn id="8" idx="1"/>
          </p:cNvCxnSpPr>
          <p:nvPr/>
        </p:nvCxnSpPr>
        <p:spPr>
          <a:xfrm flipV="1">
            <a:off x="5213446" y="1186103"/>
            <a:ext cx="821723" cy="1445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/>
          <p:cNvCxnSpPr>
            <a:endCxn id="13" idx="0"/>
          </p:cNvCxnSpPr>
          <p:nvPr/>
        </p:nvCxnSpPr>
        <p:spPr>
          <a:xfrm flipH="1">
            <a:off x="3824095" y="2041354"/>
            <a:ext cx="433718" cy="1431055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/>
          <p:cNvCxnSpPr/>
          <p:nvPr/>
        </p:nvCxnSpPr>
        <p:spPr>
          <a:xfrm flipV="1">
            <a:off x="5317472" y="1647582"/>
            <a:ext cx="899649" cy="78117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/>
          <p:cNvCxnSpPr/>
          <p:nvPr/>
        </p:nvCxnSpPr>
        <p:spPr>
          <a:xfrm flipV="1">
            <a:off x="7062918" y="2310797"/>
            <a:ext cx="538082" cy="35572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/>
          <p:cNvCxnSpPr/>
          <p:nvPr/>
        </p:nvCxnSpPr>
        <p:spPr>
          <a:xfrm>
            <a:off x="7373067" y="1472712"/>
            <a:ext cx="228689" cy="2217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/>
          <p:cNvCxnSpPr/>
          <p:nvPr/>
        </p:nvCxnSpPr>
        <p:spPr>
          <a:xfrm>
            <a:off x="4391723" y="4184952"/>
            <a:ext cx="1176567" cy="2372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/>
          <p:cNvCxnSpPr/>
          <p:nvPr/>
        </p:nvCxnSpPr>
        <p:spPr>
          <a:xfrm flipV="1">
            <a:off x="5487505" y="5572475"/>
            <a:ext cx="1468950" cy="6776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/>
          <p:cNvCxnSpPr/>
          <p:nvPr/>
        </p:nvCxnSpPr>
        <p:spPr>
          <a:xfrm>
            <a:off x="7124195" y="3282815"/>
            <a:ext cx="790829" cy="3485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/>
          <p:cNvCxnSpPr>
            <a:endCxn id="10" idx="0"/>
          </p:cNvCxnSpPr>
          <p:nvPr/>
        </p:nvCxnSpPr>
        <p:spPr>
          <a:xfrm>
            <a:off x="8388223" y="2692660"/>
            <a:ext cx="129678" cy="53682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/>
          <p:cNvCxnSpPr/>
          <p:nvPr/>
        </p:nvCxnSpPr>
        <p:spPr>
          <a:xfrm>
            <a:off x="3980861" y="4771143"/>
            <a:ext cx="324830" cy="2913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/>
          <p:cNvCxnSpPr/>
          <p:nvPr/>
        </p:nvCxnSpPr>
        <p:spPr>
          <a:xfrm>
            <a:off x="5243659" y="3573761"/>
            <a:ext cx="563126" cy="5351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4 38"/>
          <p:cNvCxnSpPr>
            <a:stCxn id="51" idx="2"/>
          </p:cNvCxnSpPr>
          <p:nvPr/>
        </p:nvCxnSpPr>
        <p:spPr>
          <a:xfrm rot="16200000" flipH="1">
            <a:off x="1977261" y="1378171"/>
            <a:ext cx="730465" cy="1968060"/>
          </a:xfrm>
          <a:prstGeom prst="bentConnector4">
            <a:avLst>
              <a:gd name="adj1" fmla="val -87410"/>
              <a:gd name="adj2" fmla="val 69425"/>
            </a:avLst>
          </a:prstGeom>
          <a:ln w="539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4 46"/>
          <p:cNvCxnSpPr>
            <a:endCxn id="51" idx="0"/>
          </p:cNvCxnSpPr>
          <p:nvPr/>
        </p:nvCxnSpPr>
        <p:spPr>
          <a:xfrm rot="10800000" flipV="1">
            <a:off x="1358465" y="4240924"/>
            <a:ext cx="1668515" cy="719962"/>
          </a:xfrm>
          <a:prstGeom prst="bentConnector4">
            <a:avLst>
              <a:gd name="adj1" fmla="val 17638"/>
              <a:gd name="adj2" fmla="val 217153"/>
            </a:avLst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4 51"/>
          <p:cNvCxnSpPr>
            <a:stCxn id="37" idx="0"/>
          </p:cNvCxnSpPr>
          <p:nvPr/>
        </p:nvCxnSpPr>
        <p:spPr>
          <a:xfrm rot="16200000" flipH="1" flipV="1">
            <a:off x="9479015" y="1509549"/>
            <a:ext cx="993231" cy="1978571"/>
          </a:xfrm>
          <a:prstGeom prst="bentConnector4">
            <a:avLst>
              <a:gd name="adj1" fmla="val -64286"/>
              <a:gd name="adj2" fmla="val 62151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4 59"/>
          <p:cNvCxnSpPr>
            <a:endCxn id="37" idx="2"/>
          </p:cNvCxnSpPr>
          <p:nvPr/>
        </p:nvCxnSpPr>
        <p:spPr>
          <a:xfrm>
            <a:off x="9222828" y="4303986"/>
            <a:ext cx="1742088" cy="662151"/>
          </a:xfrm>
          <a:prstGeom prst="bentConnector4">
            <a:avLst>
              <a:gd name="adj1" fmla="val 31674"/>
              <a:gd name="adj2" fmla="val 222619"/>
            </a:avLst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10484067" y="2002220"/>
            <a:ext cx="961697" cy="29639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CLIENTE</a:t>
            </a:r>
          </a:p>
        </p:txBody>
      </p:sp>
      <p:sp>
        <p:nvSpPr>
          <p:cNvPr id="51" name="Rettangolo 50"/>
          <p:cNvSpPr/>
          <p:nvPr/>
        </p:nvSpPr>
        <p:spPr>
          <a:xfrm rot="10800000">
            <a:off x="877616" y="1996969"/>
            <a:ext cx="961697" cy="296391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FORNITORI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890994" y="248183"/>
            <a:ext cx="10138956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AREE DI PROCESSO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2958170" y="281367"/>
            <a:ext cx="6373437" cy="6373437"/>
          </a:xfrm>
          <a:prstGeom prst="ellipse">
            <a:avLst/>
          </a:prstGeom>
          <a:solidFill>
            <a:srgbClr val="FFFF0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995492" y="223941"/>
            <a:ext cx="6363477" cy="636347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1828801" y="2991439"/>
            <a:ext cx="8671034" cy="1015663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6000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INTERCONNESSIONE</a:t>
            </a:r>
            <a:endParaRPr lang="it-IT" sz="2800" b="1" cap="small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53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1" grpId="0" animBg="1"/>
      <p:bldP spid="5" grpId="0" animBg="1"/>
      <p:bldP spid="6" grpId="0" animBg="1"/>
      <p:bldP spid="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95" y="771172"/>
            <a:ext cx="1386451" cy="1403080"/>
          </a:xfrm>
          <a:prstGeom prst="rect">
            <a:avLst/>
          </a:prstGeom>
        </p:spPr>
      </p:pic>
      <p:pic>
        <p:nvPicPr>
          <p:cNvPr id="8" name="Immagin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69" y="484563"/>
            <a:ext cx="1419834" cy="1403080"/>
          </a:xfrm>
          <a:prstGeom prst="rect">
            <a:avLst/>
          </a:prstGeom>
        </p:spPr>
      </p:pic>
      <p:pic>
        <p:nvPicPr>
          <p:cNvPr id="9" name="Immagin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90" y="3922835"/>
            <a:ext cx="1410268" cy="1414344"/>
          </a:xfrm>
          <a:prstGeom prst="rect">
            <a:avLst/>
          </a:prstGeom>
        </p:spPr>
      </p:pic>
      <p:pic>
        <p:nvPicPr>
          <p:cNvPr id="10" name="Immagin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68" y="3229482"/>
            <a:ext cx="1429066" cy="1412544"/>
          </a:xfrm>
          <a:prstGeom prst="rect">
            <a:avLst/>
          </a:prstGeom>
        </p:spPr>
      </p:pic>
      <p:pic>
        <p:nvPicPr>
          <p:cNvPr id="11" name="Immagine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21" y="4859517"/>
            <a:ext cx="1343682" cy="1316654"/>
          </a:xfrm>
          <a:prstGeom prst="rect">
            <a:avLst/>
          </a:prstGeom>
        </p:spPr>
      </p:pic>
      <p:pic>
        <p:nvPicPr>
          <p:cNvPr id="12" name="Immagine 1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55" y="4833382"/>
            <a:ext cx="1386116" cy="1374062"/>
          </a:xfrm>
          <a:prstGeom prst="rect">
            <a:avLst/>
          </a:prstGeom>
        </p:spPr>
      </p:pic>
      <p:pic>
        <p:nvPicPr>
          <p:cNvPr id="13" name="Immagine 1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28" y="3472409"/>
            <a:ext cx="1442334" cy="1421670"/>
          </a:xfrm>
          <a:prstGeom prst="rect">
            <a:avLst/>
          </a:prstGeom>
        </p:spPr>
      </p:pic>
      <p:pic>
        <p:nvPicPr>
          <p:cNvPr id="14" name="Immagine 1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30" y="1371587"/>
            <a:ext cx="1410268" cy="1389890"/>
          </a:xfrm>
          <a:prstGeom prst="rect">
            <a:avLst/>
          </a:prstGeom>
        </p:spPr>
      </p:pic>
      <p:pic>
        <p:nvPicPr>
          <p:cNvPr id="15" name="Immagine 14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93" y="2271451"/>
            <a:ext cx="1422590" cy="1414344"/>
          </a:xfrm>
          <a:prstGeom prst="rect">
            <a:avLst/>
          </a:prstGeom>
        </p:spPr>
      </p:pic>
      <p:pic>
        <p:nvPicPr>
          <p:cNvPr id="16" name="Immagine 15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13" y="2310797"/>
            <a:ext cx="1426836" cy="1390252"/>
          </a:xfrm>
          <a:prstGeom prst="rect">
            <a:avLst/>
          </a:prstGeom>
        </p:spPr>
      </p:pic>
      <p:sp>
        <p:nvSpPr>
          <p:cNvPr id="17" name="Ovale 16"/>
          <p:cNvSpPr/>
          <p:nvPr/>
        </p:nvSpPr>
        <p:spPr>
          <a:xfrm>
            <a:off x="2958170" y="254826"/>
            <a:ext cx="6407039" cy="6407039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diritto 18"/>
          <p:cNvCxnSpPr>
            <a:endCxn id="8" idx="1"/>
          </p:cNvCxnSpPr>
          <p:nvPr/>
        </p:nvCxnSpPr>
        <p:spPr>
          <a:xfrm flipV="1">
            <a:off x="5213446" y="1186103"/>
            <a:ext cx="821723" cy="1445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/>
          <p:cNvCxnSpPr>
            <a:endCxn id="13" idx="0"/>
          </p:cNvCxnSpPr>
          <p:nvPr/>
        </p:nvCxnSpPr>
        <p:spPr>
          <a:xfrm flipH="1">
            <a:off x="3824095" y="2041354"/>
            <a:ext cx="433718" cy="1431055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/>
          <p:cNvCxnSpPr/>
          <p:nvPr/>
        </p:nvCxnSpPr>
        <p:spPr>
          <a:xfrm flipV="1">
            <a:off x="5317472" y="1647582"/>
            <a:ext cx="899649" cy="78117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/>
          <p:cNvCxnSpPr/>
          <p:nvPr/>
        </p:nvCxnSpPr>
        <p:spPr>
          <a:xfrm flipV="1">
            <a:off x="7062918" y="2310797"/>
            <a:ext cx="538082" cy="35572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/>
          <p:cNvCxnSpPr/>
          <p:nvPr/>
        </p:nvCxnSpPr>
        <p:spPr>
          <a:xfrm>
            <a:off x="7373067" y="1472712"/>
            <a:ext cx="228689" cy="2217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/>
          <p:cNvCxnSpPr/>
          <p:nvPr/>
        </p:nvCxnSpPr>
        <p:spPr>
          <a:xfrm>
            <a:off x="4391723" y="4184952"/>
            <a:ext cx="1176567" cy="2372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/>
          <p:cNvCxnSpPr/>
          <p:nvPr/>
        </p:nvCxnSpPr>
        <p:spPr>
          <a:xfrm flipV="1">
            <a:off x="5487505" y="5572475"/>
            <a:ext cx="1468950" cy="6776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/>
          <p:cNvCxnSpPr/>
          <p:nvPr/>
        </p:nvCxnSpPr>
        <p:spPr>
          <a:xfrm>
            <a:off x="7124195" y="3282815"/>
            <a:ext cx="790829" cy="3485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/>
          <p:cNvCxnSpPr>
            <a:endCxn id="10" idx="0"/>
          </p:cNvCxnSpPr>
          <p:nvPr/>
        </p:nvCxnSpPr>
        <p:spPr>
          <a:xfrm>
            <a:off x="8388223" y="2692660"/>
            <a:ext cx="129678" cy="53682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/>
          <p:cNvCxnSpPr/>
          <p:nvPr/>
        </p:nvCxnSpPr>
        <p:spPr>
          <a:xfrm>
            <a:off x="3980861" y="4771143"/>
            <a:ext cx="324830" cy="2913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/>
          <p:cNvCxnSpPr/>
          <p:nvPr/>
        </p:nvCxnSpPr>
        <p:spPr>
          <a:xfrm>
            <a:off x="5243659" y="3573761"/>
            <a:ext cx="563126" cy="5351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4 38"/>
          <p:cNvCxnSpPr>
            <a:stCxn id="51" idx="2"/>
          </p:cNvCxnSpPr>
          <p:nvPr/>
        </p:nvCxnSpPr>
        <p:spPr>
          <a:xfrm rot="16200000" flipH="1">
            <a:off x="1977261" y="1378171"/>
            <a:ext cx="730465" cy="1968060"/>
          </a:xfrm>
          <a:prstGeom prst="bentConnector4">
            <a:avLst>
              <a:gd name="adj1" fmla="val -87410"/>
              <a:gd name="adj2" fmla="val 69425"/>
            </a:avLst>
          </a:prstGeom>
          <a:ln w="539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4 46"/>
          <p:cNvCxnSpPr>
            <a:endCxn id="51" idx="0"/>
          </p:cNvCxnSpPr>
          <p:nvPr/>
        </p:nvCxnSpPr>
        <p:spPr>
          <a:xfrm rot="10800000" flipV="1">
            <a:off x="1358465" y="4240924"/>
            <a:ext cx="1668515" cy="719962"/>
          </a:xfrm>
          <a:prstGeom prst="bentConnector4">
            <a:avLst>
              <a:gd name="adj1" fmla="val 17638"/>
              <a:gd name="adj2" fmla="val 217153"/>
            </a:avLst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4 51"/>
          <p:cNvCxnSpPr>
            <a:stCxn id="37" idx="0"/>
          </p:cNvCxnSpPr>
          <p:nvPr/>
        </p:nvCxnSpPr>
        <p:spPr>
          <a:xfrm rot="16200000" flipH="1" flipV="1">
            <a:off x="9479015" y="1509549"/>
            <a:ext cx="993231" cy="1978571"/>
          </a:xfrm>
          <a:prstGeom prst="bentConnector4">
            <a:avLst>
              <a:gd name="adj1" fmla="val -64286"/>
              <a:gd name="adj2" fmla="val 62151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4 59"/>
          <p:cNvCxnSpPr>
            <a:endCxn id="37" idx="2"/>
          </p:cNvCxnSpPr>
          <p:nvPr/>
        </p:nvCxnSpPr>
        <p:spPr>
          <a:xfrm>
            <a:off x="9222828" y="4303986"/>
            <a:ext cx="1742088" cy="662151"/>
          </a:xfrm>
          <a:prstGeom prst="bentConnector4">
            <a:avLst>
              <a:gd name="adj1" fmla="val 31674"/>
              <a:gd name="adj2" fmla="val 222619"/>
            </a:avLst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10484067" y="2002220"/>
            <a:ext cx="961697" cy="29639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CLIENTE</a:t>
            </a:r>
          </a:p>
        </p:txBody>
      </p:sp>
      <p:sp>
        <p:nvSpPr>
          <p:cNvPr id="51" name="Rettangolo 50"/>
          <p:cNvSpPr/>
          <p:nvPr/>
        </p:nvSpPr>
        <p:spPr>
          <a:xfrm rot="10800000">
            <a:off x="877616" y="1996969"/>
            <a:ext cx="961697" cy="296391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FORNITORI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890994" y="248183"/>
            <a:ext cx="10138956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AREE DI PROCESSO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53543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890994" y="589559"/>
            <a:ext cx="10138956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PER  TUTTE  LE  AREE </a:t>
            </a:r>
            <a:r>
              <a:rPr lang="it-IT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DI</a:t>
            </a:r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PROCESSO</a:t>
            </a:r>
          </a:p>
          <a:p>
            <a:pPr algn="ctr"/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LE DOMANDE FOCALIZZANO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92FE4721-4B6D-4E5B-853B-81B4DD8A6903}"/>
              </a:ext>
            </a:extLst>
          </p:cNvPr>
          <p:cNvSpPr/>
          <p:nvPr/>
        </p:nvSpPr>
        <p:spPr>
          <a:xfrm>
            <a:off x="728869" y="1915734"/>
            <a:ext cx="1789043" cy="312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ATTTORE  A</a:t>
            </a:r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66E9A87D-59F6-494B-AFAA-C8EA291734BF}"/>
              </a:ext>
            </a:extLst>
          </p:cNvPr>
          <p:cNvSpPr/>
          <p:nvPr/>
        </p:nvSpPr>
        <p:spPr>
          <a:xfrm>
            <a:off x="4393494" y="1915734"/>
            <a:ext cx="3061251" cy="3127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PROCESSO</a:t>
            </a: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92FE4721-4B6D-4E5B-853B-81B4DD8A6903}"/>
              </a:ext>
            </a:extLst>
          </p:cNvPr>
          <p:cNvSpPr/>
          <p:nvPr/>
        </p:nvSpPr>
        <p:spPr>
          <a:xfrm flipV="1">
            <a:off x="9342517" y="1946214"/>
            <a:ext cx="1789043" cy="312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ATTTORE  B</a:t>
            </a:r>
          </a:p>
        </p:txBody>
      </p:sp>
      <p:grpSp>
        <p:nvGrpSpPr>
          <p:cNvPr id="68" name="Gruppo 67"/>
          <p:cNvGrpSpPr/>
          <p:nvPr/>
        </p:nvGrpSpPr>
        <p:grpSpPr>
          <a:xfrm>
            <a:off x="2109216" y="2008632"/>
            <a:ext cx="7565136" cy="2919984"/>
            <a:chOff x="2109216" y="1914144"/>
            <a:chExt cx="7565136" cy="2919984"/>
          </a:xfrm>
        </p:grpSpPr>
        <p:grpSp>
          <p:nvGrpSpPr>
            <p:cNvPr id="61" name="Gruppo 60"/>
            <p:cNvGrpSpPr/>
            <p:nvPr/>
          </p:nvGrpSpPr>
          <p:grpSpPr>
            <a:xfrm flipV="1">
              <a:off x="7493376" y="2665674"/>
              <a:ext cx="1798320" cy="1627632"/>
              <a:chOff x="7388352" y="2670048"/>
              <a:chExt cx="1798320" cy="1627632"/>
            </a:xfrm>
            <a:solidFill>
              <a:srgbClr val="FFFF00"/>
            </a:solidFill>
          </p:grpSpPr>
          <p:sp>
            <p:nvSpPr>
              <p:cNvPr id="58" name="Freccia a destra 57"/>
              <p:cNvSpPr/>
              <p:nvPr/>
            </p:nvSpPr>
            <p:spPr>
              <a:xfrm>
                <a:off x="7431024" y="3614928"/>
                <a:ext cx="1755648" cy="682752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Freccia a destra 58"/>
              <p:cNvSpPr/>
              <p:nvPr/>
            </p:nvSpPr>
            <p:spPr>
              <a:xfrm flipH="1">
                <a:off x="7388352" y="2670048"/>
                <a:ext cx="1755648" cy="682752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2" name="Gruppo 61"/>
            <p:cNvGrpSpPr/>
            <p:nvPr/>
          </p:nvGrpSpPr>
          <p:grpSpPr>
            <a:xfrm>
              <a:off x="2556543" y="2665674"/>
              <a:ext cx="1798320" cy="1627632"/>
              <a:chOff x="7388352" y="2670048"/>
              <a:chExt cx="1798320" cy="1627632"/>
            </a:xfrm>
            <a:solidFill>
              <a:srgbClr val="FFFF00"/>
            </a:solidFill>
          </p:grpSpPr>
          <p:sp>
            <p:nvSpPr>
              <p:cNvPr id="63" name="Freccia a destra 62"/>
              <p:cNvSpPr/>
              <p:nvPr/>
            </p:nvSpPr>
            <p:spPr>
              <a:xfrm>
                <a:off x="7431024" y="3614928"/>
                <a:ext cx="1755648" cy="682752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4" name="Freccia a destra 63"/>
              <p:cNvSpPr/>
              <p:nvPr/>
            </p:nvSpPr>
            <p:spPr>
              <a:xfrm flipH="1">
                <a:off x="7388352" y="2670048"/>
                <a:ext cx="1755648" cy="682752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5" name="Ovale 64"/>
            <p:cNvSpPr/>
            <p:nvPr/>
          </p:nvSpPr>
          <p:spPr>
            <a:xfrm>
              <a:off x="2109216" y="1914144"/>
              <a:ext cx="2913888" cy="29138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Ovale 65"/>
            <p:cNvSpPr/>
            <p:nvPr/>
          </p:nvSpPr>
          <p:spPr>
            <a:xfrm>
              <a:off x="6760464" y="1920240"/>
              <a:ext cx="2913888" cy="29138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9" name="Gruppo 68"/>
          <p:cNvGrpSpPr/>
          <p:nvPr/>
        </p:nvGrpSpPr>
        <p:grpSpPr>
          <a:xfrm>
            <a:off x="2103120" y="2008632"/>
            <a:ext cx="7565136" cy="2919984"/>
            <a:chOff x="2109216" y="1914144"/>
            <a:chExt cx="7565136" cy="2919984"/>
          </a:xfrm>
          <a:solidFill>
            <a:schemeClr val="bg1">
              <a:alpha val="25000"/>
            </a:schemeClr>
          </a:solidFill>
        </p:grpSpPr>
        <p:grpSp>
          <p:nvGrpSpPr>
            <p:cNvPr id="70" name="Gruppo 60"/>
            <p:cNvGrpSpPr/>
            <p:nvPr/>
          </p:nvGrpSpPr>
          <p:grpSpPr>
            <a:xfrm flipV="1">
              <a:off x="7493376" y="2665674"/>
              <a:ext cx="1798320" cy="1627632"/>
              <a:chOff x="7388352" y="2670048"/>
              <a:chExt cx="1798320" cy="1627632"/>
            </a:xfrm>
            <a:grpFill/>
          </p:grpSpPr>
          <p:sp>
            <p:nvSpPr>
              <p:cNvPr id="76" name="Freccia a destra 75"/>
              <p:cNvSpPr/>
              <p:nvPr/>
            </p:nvSpPr>
            <p:spPr>
              <a:xfrm>
                <a:off x="7431024" y="3614928"/>
                <a:ext cx="1755648" cy="682752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7" name="Freccia a destra 76"/>
              <p:cNvSpPr/>
              <p:nvPr/>
            </p:nvSpPr>
            <p:spPr>
              <a:xfrm flipH="1">
                <a:off x="7388352" y="2670048"/>
                <a:ext cx="1755648" cy="682752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71" name="Gruppo 61"/>
            <p:cNvGrpSpPr/>
            <p:nvPr/>
          </p:nvGrpSpPr>
          <p:grpSpPr>
            <a:xfrm>
              <a:off x="2556543" y="2665674"/>
              <a:ext cx="1798320" cy="1627632"/>
              <a:chOff x="7388352" y="2670048"/>
              <a:chExt cx="1798320" cy="1627632"/>
            </a:xfrm>
            <a:grpFill/>
          </p:grpSpPr>
          <p:sp>
            <p:nvSpPr>
              <p:cNvPr id="74" name="Freccia a destra 73"/>
              <p:cNvSpPr/>
              <p:nvPr/>
            </p:nvSpPr>
            <p:spPr>
              <a:xfrm>
                <a:off x="7431024" y="3614928"/>
                <a:ext cx="1755648" cy="682752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5" name="Freccia a destra 74"/>
              <p:cNvSpPr/>
              <p:nvPr/>
            </p:nvSpPr>
            <p:spPr>
              <a:xfrm flipH="1">
                <a:off x="7388352" y="2670048"/>
                <a:ext cx="1755648" cy="682752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72" name="Ovale 71"/>
            <p:cNvSpPr/>
            <p:nvPr/>
          </p:nvSpPr>
          <p:spPr>
            <a:xfrm>
              <a:off x="2109216" y="1914144"/>
              <a:ext cx="2913888" cy="291388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Ovale 72"/>
            <p:cNvSpPr/>
            <p:nvPr/>
          </p:nvSpPr>
          <p:spPr>
            <a:xfrm>
              <a:off x="6760464" y="1920240"/>
              <a:ext cx="2913888" cy="291388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8" name="CasellaDiTesto 77"/>
          <p:cNvSpPr txBox="1"/>
          <p:nvPr/>
        </p:nvSpPr>
        <p:spPr>
          <a:xfrm>
            <a:off x="1402080" y="3145459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INTERCONNESSIONE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6211824" y="3145459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INTERCONNESSIONE</a:t>
            </a:r>
          </a:p>
        </p:txBody>
      </p:sp>
    </p:spTree>
    <p:extLst>
      <p:ext uri="{BB962C8B-B14F-4D97-AF65-F5344CB8AC3E}">
        <p14:creationId xmlns:p14="http://schemas.microsoft.com/office/powerpoint/2010/main" val="3754953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7644" y="248183"/>
            <a:ext cx="106854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sz="6600" b="1" cap="small" dirty="0" err="1">
                <a:solidFill>
                  <a:srgbClr val="002060"/>
                </a:solidFill>
                <a:latin typeface="Garamond" panose="02020404030301010803" pitchFamily="18" charset="0"/>
              </a:rPr>
              <a:t>OutPut</a:t>
            </a:r>
            <a:r>
              <a:rPr lang="it-IT" sz="6600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  del  Test</a:t>
            </a:r>
            <a:endParaRPr lang="it-IT" sz="3200" b="1" cap="small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57778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517" y="719374"/>
            <a:ext cx="3212276" cy="4504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508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1554" y="806890"/>
            <a:ext cx="3212276" cy="4535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6591" y="884294"/>
            <a:ext cx="3212276" cy="4527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1628" y="1024366"/>
            <a:ext cx="3212276" cy="4527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76665" y="1146637"/>
            <a:ext cx="3243163" cy="4497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32589" y="1299335"/>
            <a:ext cx="3243163" cy="4512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88513" y="1401655"/>
            <a:ext cx="3212276" cy="4504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3550" y="1534643"/>
            <a:ext cx="3212276" cy="4520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38587" y="1612667"/>
            <a:ext cx="3212276" cy="4504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63620" y="1705004"/>
            <a:ext cx="3212276" cy="4512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15" name="DIH_Blu copia.pdf" descr="DIH_Blu copia.pdf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5832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570" y="399145"/>
            <a:ext cx="4753784" cy="6115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0325" y="399145"/>
            <a:ext cx="4780439" cy="61159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6" name="DIH_Blu copia.pdf" descr="DIH_Blu copia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35581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646161" y="2000683"/>
            <a:ext cx="708258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Cosa è</a:t>
            </a:r>
          </a:p>
          <a:p>
            <a:pPr algn="ctr"/>
            <a:r>
              <a:rPr lang="it-IT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INDUSTRIA 4.0</a:t>
            </a:r>
            <a:endParaRPr lang="it-IT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49" y="123376"/>
            <a:ext cx="2969622" cy="339422"/>
          </a:xfrm>
          <a:prstGeom prst="rect">
            <a:avLst/>
          </a:prstGeom>
        </p:spPr>
      </p:pic>
      <p:pic>
        <p:nvPicPr>
          <p:cNvPr id="6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58528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546" y="304522"/>
            <a:ext cx="6023017" cy="43357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2636" y="3794639"/>
            <a:ext cx="8092464" cy="289818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5" name="DIH_Blu copia.pdf" descr="DIH_Blu copia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307782" y="6013655"/>
            <a:ext cx="1080654" cy="369332"/>
          </a:xfrm>
          <a:prstGeom prst="rect">
            <a:avLst/>
          </a:prstGeom>
          <a:gradFill flip="none" rotWithShape="1">
            <a:gsLst>
              <a:gs pos="27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002060"/>
                </a:solidFill>
              </a:rPr>
              <a:t>Vmax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4ABF2150-A826-4B68-A1FA-007F733677C2}"/>
              </a:ext>
            </a:extLst>
          </p:cNvPr>
          <p:cNvCxnSpPr/>
          <p:nvPr/>
        </p:nvCxnSpPr>
        <p:spPr>
          <a:xfrm flipH="1">
            <a:off x="1993392" y="987552"/>
            <a:ext cx="1188720" cy="1389888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8F79065-82AB-430F-8EB4-1088BB26C791}"/>
              </a:ext>
            </a:extLst>
          </p:cNvPr>
          <p:cNvCxnSpPr>
            <a:cxnSpLocks/>
          </p:cNvCxnSpPr>
          <p:nvPr/>
        </p:nvCxnSpPr>
        <p:spPr>
          <a:xfrm flipH="1">
            <a:off x="3198054" y="2368417"/>
            <a:ext cx="1487723" cy="1426222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71DA6C3-68BD-447D-9F7D-CB8A0293652F}"/>
              </a:ext>
            </a:extLst>
          </p:cNvPr>
          <p:cNvCxnSpPr>
            <a:cxnSpLocks/>
          </p:cNvCxnSpPr>
          <p:nvPr/>
        </p:nvCxnSpPr>
        <p:spPr>
          <a:xfrm>
            <a:off x="3198054" y="987552"/>
            <a:ext cx="1421583" cy="1389888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C831B19-3C6D-4962-8034-1B7BE997A7D4}"/>
              </a:ext>
            </a:extLst>
          </p:cNvPr>
          <p:cNvCxnSpPr>
            <a:cxnSpLocks/>
          </p:cNvCxnSpPr>
          <p:nvPr/>
        </p:nvCxnSpPr>
        <p:spPr>
          <a:xfrm>
            <a:off x="1993392" y="2472397"/>
            <a:ext cx="1212742" cy="1322242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650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1975" y="3057654"/>
            <a:ext cx="7536493" cy="32748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5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307782" y="6013655"/>
            <a:ext cx="1080654" cy="369332"/>
          </a:xfrm>
          <a:prstGeom prst="rect">
            <a:avLst/>
          </a:prstGeom>
          <a:gradFill flip="none" rotWithShape="1">
            <a:gsLst>
              <a:gs pos="27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002060"/>
                </a:solidFill>
              </a:rPr>
              <a:t>Vmax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CE6F6BC0-1058-49ED-BEF0-0DE3A45E5B2C}"/>
              </a:ext>
            </a:extLst>
          </p:cNvPr>
          <p:cNvGrpSpPr/>
          <p:nvPr/>
        </p:nvGrpSpPr>
        <p:grpSpPr>
          <a:xfrm>
            <a:off x="240108" y="348041"/>
            <a:ext cx="5714144" cy="3989813"/>
            <a:chOff x="240108" y="348041"/>
            <a:chExt cx="5714144" cy="3989813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108" y="348041"/>
              <a:ext cx="5714144" cy="3989813"/>
            </a:xfrm>
            <a:prstGeom prst="rect">
              <a:avLst/>
            </a:prstGeom>
          </p:spPr>
        </p:pic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5AF82F9E-DDBE-445A-91DE-5D1BBA2EFF40}"/>
                </a:ext>
              </a:extLst>
            </p:cNvPr>
            <p:cNvCxnSpPr>
              <a:cxnSpLocks/>
            </p:cNvCxnSpPr>
            <p:nvPr/>
          </p:nvCxnSpPr>
          <p:spPr>
            <a:xfrm>
              <a:off x="2359152" y="2304288"/>
              <a:ext cx="347472" cy="753366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7A739D43-3913-4E8E-9F4B-D88E28853949}"/>
                </a:ext>
              </a:extLst>
            </p:cNvPr>
            <p:cNvCxnSpPr>
              <a:cxnSpLocks/>
            </p:cNvCxnSpPr>
            <p:nvPr/>
          </p:nvCxnSpPr>
          <p:spPr>
            <a:xfrm>
              <a:off x="2706624" y="3057654"/>
              <a:ext cx="658368" cy="234186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904B3F35-CF14-426E-9E29-08E23654140E}"/>
                </a:ext>
              </a:extLst>
            </p:cNvPr>
            <p:cNvCxnSpPr>
              <a:cxnSpLocks/>
            </p:cNvCxnSpPr>
            <p:nvPr/>
          </p:nvCxnSpPr>
          <p:spPr>
            <a:xfrm>
              <a:off x="3364992" y="1078711"/>
              <a:ext cx="804672" cy="366041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ACCF1C01-7022-4460-83A5-3290602C61FE}"/>
                </a:ext>
              </a:extLst>
            </p:cNvPr>
            <p:cNvCxnSpPr>
              <a:cxnSpLocks/>
            </p:cNvCxnSpPr>
            <p:nvPr/>
          </p:nvCxnSpPr>
          <p:spPr>
            <a:xfrm>
              <a:off x="4169664" y="1456014"/>
              <a:ext cx="282311" cy="848274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612E34A3-E64E-4A94-94BD-08F07072E7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4992" y="3057654"/>
              <a:ext cx="804672" cy="240731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5DBDE5C7-42A2-4932-9212-6CB83A6BAD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9664" y="2251508"/>
              <a:ext cx="274320" cy="806146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6CE26BB4-CD82-4849-A8F5-C35D5D894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6624" y="1115528"/>
              <a:ext cx="658368" cy="530752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278DB2D3-2192-419B-A83C-966299808E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9152" y="1671354"/>
              <a:ext cx="308235" cy="580154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0795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7644" y="248183"/>
            <a:ext cx="1068541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sz="6600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Perché  Compilare</a:t>
            </a:r>
          </a:p>
          <a:p>
            <a:pPr algn="ctr">
              <a:spcAft>
                <a:spcPts val="600"/>
              </a:spcAft>
            </a:pPr>
            <a:r>
              <a:rPr lang="it-IT" sz="6600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il  Test</a:t>
            </a:r>
            <a:endParaRPr lang="it-IT" sz="3200" b="1" cap="small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1252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33337"/>
            <a:ext cx="10039350" cy="67913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ttangolo 5"/>
          <p:cNvSpPr/>
          <p:nvPr/>
        </p:nvSpPr>
        <p:spPr>
          <a:xfrm>
            <a:off x="98238" y="33337"/>
            <a:ext cx="8366493" cy="2749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976949" y="1293223"/>
            <a:ext cx="5904411" cy="5202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001691" y="335309"/>
            <a:ext cx="5081275" cy="1323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689566" y="4976950"/>
            <a:ext cx="4527328" cy="155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159139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33337"/>
            <a:ext cx="10039350" cy="67913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53291" y="1162583"/>
            <a:ext cx="10685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6600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INTERCONNESSIONE</a:t>
            </a:r>
            <a:endParaRPr lang="it-IT" sz="3200" b="1" cap="small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0969" y="5181455"/>
            <a:ext cx="2530059" cy="16765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6" name="DIH_Blu copia.pdf" descr="DIH_Blu copia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03943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458" y="33762"/>
            <a:ext cx="9800000" cy="679047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53291" y="1162583"/>
            <a:ext cx="10685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6600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INTERCONNESSIONE</a:t>
            </a:r>
            <a:endParaRPr lang="it-IT" sz="3200" b="1" cap="small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6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164223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59" y="858068"/>
            <a:ext cx="2943225" cy="54292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11" y="871129"/>
            <a:ext cx="2943225" cy="54292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411" y="845005"/>
            <a:ext cx="2943225" cy="542925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846459" y="3252652"/>
            <a:ext cx="6256970" cy="298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7" name="DIH_Blu copia.pdf" descr="DIH_Blu copia.pd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asellaDiTesto 3"/>
          <p:cNvSpPr txBox="1"/>
          <p:nvPr/>
        </p:nvSpPr>
        <p:spPr>
          <a:xfrm rot="19359787">
            <a:off x="3613844" y="3154840"/>
            <a:ext cx="674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dirty="0">
                <a:solidFill>
                  <a:srgbClr val="FF0000"/>
                </a:solidFill>
              </a:rPr>
              <a:t>NOT OPEN TO THE FUTURE</a:t>
            </a:r>
          </a:p>
        </p:txBody>
      </p:sp>
      <p:sp>
        <p:nvSpPr>
          <p:cNvPr id="11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152241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30" y="96985"/>
            <a:ext cx="12082966" cy="65750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7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702103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17" y="332506"/>
            <a:ext cx="12155083" cy="581493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7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9581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6080" y="1597202"/>
            <a:ext cx="3327762" cy="321257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178438" y="2513441"/>
            <a:ext cx="572304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Noi continuiamo a fare</a:t>
            </a:r>
          </a:p>
          <a:p>
            <a:pPr algn="ctr"/>
            <a:r>
              <a:rPr lang="it-IT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come abbiamo sempre fatto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7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417300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5709" y="919949"/>
            <a:ext cx="1068541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dirty="0">
                <a:latin typeface="Garamond" panose="02020404030301010803" pitchFamily="18" charset="0"/>
              </a:rPr>
              <a:t>Quarta rivoluzione industriale (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I4.0</a:t>
            </a:r>
            <a:r>
              <a:rPr lang="it-IT" dirty="0">
                <a:latin typeface="Garamond" panose="02020404030301010803" pitchFamily="18" charset="0"/>
              </a:rPr>
              <a:t>) significa soprattutto digitalizzazione e interconnessione secondo un modello di impresa in cui</a:t>
            </a:r>
          </a:p>
          <a:p>
            <a:pPr algn="just">
              <a:spcAft>
                <a:spcPts val="600"/>
              </a:spcAft>
            </a:pPr>
            <a:endParaRPr lang="it-IT" dirty="0"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sz="2400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le informazioni circolano precise e in tempo reale</a:t>
            </a:r>
            <a:r>
              <a:rPr lang="it-IT" dirty="0">
                <a:latin typeface="Garamond" panose="02020404030301010803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it-IT" dirty="0">
                <a:latin typeface="Garamond" panose="02020404030301010803" pitchFamily="18" charset="0"/>
              </a:rPr>
              <a:t>L’elenco delle tecnologie trainanti di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I4.0</a:t>
            </a:r>
            <a:r>
              <a:rPr lang="it-IT" dirty="0">
                <a:latin typeface="Garamond" panose="02020404030301010803" pitchFamily="18" charset="0"/>
              </a:rPr>
              <a:t>, per quanto non esaustivo, è il seguente: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BD	</a:t>
            </a:r>
            <a:r>
              <a:rPr lang="it-IT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Big Data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 err="1">
                <a:latin typeface="Garamond" panose="02020404030301010803" pitchFamily="18" charset="0"/>
              </a:rPr>
              <a:t>IoT</a:t>
            </a:r>
            <a:r>
              <a:rPr lang="it-IT" dirty="0">
                <a:latin typeface="Garamond" panose="02020404030301010803" pitchFamily="18" charset="0"/>
              </a:rPr>
              <a:t>	</a:t>
            </a:r>
            <a:r>
              <a:rPr lang="it-IT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Internet of </a:t>
            </a:r>
            <a:r>
              <a:rPr lang="it-IT" b="1" cap="small" dirty="0" err="1">
                <a:solidFill>
                  <a:srgbClr val="002060"/>
                </a:solidFill>
                <a:latin typeface="Garamond" panose="02020404030301010803" pitchFamily="18" charset="0"/>
              </a:rPr>
              <a:t>Things</a:t>
            </a:r>
            <a:endParaRPr lang="it-IT" b="1" cap="small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CC	</a:t>
            </a:r>
            <a:r>
              <a:rPr lang="it-IT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Cloud Computing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it-IT" b="1" cap="small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AI	</a:t>
            </a:r>
            <a:r>
              <a:rPr lang="it-IT" b="1" cap="small" dirty="0" err="1">
                <a:solidFill>
                  <a:srgbClr val="002060"/>
                </a:solidFill>
                <a:latin typeface="Garamond" panose="02020404030301010803" pitchFamily="18" charset="0"/>
              </a:rPr>
              <a:t>Artificial</a:t>
            </a:r>
            <a:r>
              <a:rPr lang="it-IT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 Intelligence e Machine Learning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RA	</a:t>
            </a:r>
            <a:r>
              <a:rPr lang="it-IT" b="1" cap="small" dirty="0" err="1">
                <a:solidFill>
                  <a:srgbClr val="002060"/>
                </a:solidFill>
                <a:latin typeface="Garamond" panose="02020404030301010803" pitchFamily="18" charset="0"/>
              </a:rPr>
              <a:t>Robotics</a:t>
            </a:r>
            <a:r>
              <a:rPr lang="it-IT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 e Automation </a:t>
            </a:r>
            <a:r>
              <a:rPr lang="it-IT" sz="2000" b="1" i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interconnesse</a:t>
            </a:r>
            <a:endParaRPr lang="it-IT" b="1" i="1" cap="small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AM	</a:t>
            </a:r>
            <a:r>
              <a:rPr lang="it-IT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Additive Manufacturing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it-IT" b="1" cap="small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AR	</a:t>
            </a:r>
            <a:r>
              <a:rPr lang="it-IT" b="1" cap="small" dirty="0" err="1">
                <a:solidFill>
                  <a:srgbClr val="002060"/>
                </a:solidFill>
                <a:latin typeface="Garamond" panose="02020404030301010803" pitchFamily="18" charset="0"/>
              </a:rPr>
              <a:t>Augmented</a:t>
            </a:r>
            <a:r>
              <a:rPr lang="it-IT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 Reality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WD	</a:t>
            </a:r>
            <a:r>
              <a:rPr lang="it-IT" b="1" cap="small" dirty="0" err="1">
                <a:solidFill>
                  <a:srgbClr val="002060"/>
                </a:solidFill>
                <a:latin typeface="Garamond" panose="02020404030301010803" pitchFamily="18" charset="0"/>
              </a:rPr>
              <a:t>Wereable</a:t>
            </a:r>
            <a:r>
              <a:rPr lang="it-IT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it-IT" b="1" cap="small" dirty="0" err="1">
                <a:solidFill>
                  <a:srgbClr val="002060"/>
                </a:solidFill>
                <a:latin typeface="Garamond" panose="02020404030301010803" pitchFamily="18" charset="0"/>
              </a:rPr>
              <a:t>Devices</a:t>
            </a:r>
            <a:endParaRPr lang="it-IT" b="1" cap="small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DT	</a:t>
            </a:r>
            <a:r>
              <a:rPr lang="it-IT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Digital Twins</a:t>
            </a:r>
          </a:p>
          <a:p>
            <a:pPr algn="just"/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1988" y="3223370"/>
            <a:ext cx="3532488" cy="254725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5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magin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68598" y="2971840"/>
            <a:ext cx="447675" cy="371475"/>
          </a:xfrm>
          <a:prstGeom prst="rect">
            <a:avLst/>
          </a:prstGeom>
        </p:spPr>
      </p:pic>
      <p:pic>
        <p:nvPicPr>
          <p:cNvPr id="9" name="Immagin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06208" y="3973495"/>
            <a:ext cx="381000" cy="438150"/>
          </a:xfrm>
          <a:prstGeom prst="rect">
            <a:avLst/>
          </a:prstGeom>
        </p:spPr>
      </p:pic>
      <p:pic>
        <p:nvPicPr>
          <p:cNvPr id="10" name="Immagin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92373" y="4945889"/>
            <a:ext cx="723900" cy="695325"/>
          </a:xfrm>
          <a:prstGeom prst="rect">
            <a:avLst/>
          </a:prstGeom>
        </p:spPr>
      </p:pic>
      <p:sp>
        <p:nvSpPr>
          <p:cNvPr id="11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400875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840"/>
            <a:ext cx="12144716" cy="660861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7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601199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77796" y="611347"/>
            <a:ext cx="1157369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dirty="0">
                <a:latin typeface="Garamond" panose="02020404030301010803" pitchFamily="18" charset="0"/>
              </a:rPr>
              <a:t>Tratto dal </a:t>
            </a:r>
          </a:p>
          <a:p>
            <a:pPr algn="just">
              <a:spcAft>
                <a:spcPts val="600"/>
              </a:spcAft>
            </a:pPr>
            <a:endParaRPr lang="it-IT" sz="2000" dirty="0">
              <a:latin typeface="Garamond" panose="020204040303010108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sz="2000" dirty="0">
                <a:latin typeface="Garamond" panose="02020404030301010803" pitchFamily="18" charset="0"/>
              </a:rPr>
              <a:t>L'obiezione ammazza innovazione</a:t>
            </a:r>
          </a:p>
          <a:p>
            <a:pPr algn="just">
              <a:spcAft>
                <a:spcPts val="600"/>
              </a:spcAft>
            </a:pPr>
            <a:r>
              <a:rPr lang="it-IT" sz="2000" dirty="0">
                <a:latin typeface="Garamond" panose="02020404030301010803" pitchFamily="18" charset="0"/>
              </a:rPr>
              <a:t>La frase che prima o poi chi propone un'idea nuova in azienda è costretto a sentir pronunciare, non è unica.</a:t>
            </a:r>
          </a:p>
          <a:p>
            <a:pPr algn="just">
              <a:spcAft>
                <a:spcPts val="600"/>
              </a:spcAft>
            </a:pPr>
            <a:r>
              <a:rPr lang="it-IT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Ivan </a:t>
            </a:r>
            <a:r>
              <a:rPr lang="it-IT" sz="20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Ortenzi</a:t>
            </a:r>
            <a:r>
              <a:rPr lang="it-IT" sz="2000" dirty="0">
                <a:latin typeface="Garamond" panose="02020404030301010803" pitchFamily="18" charset="0"/>
              </a:rPr>
              <a:t>, nel suo «</a:t>
            </a:r>
            <a:r>
              <a:rPr lang="it-IT" sz="2000" dirty="0" err="1">
                <a:latin typeface="Garamond" panose="02020404030301010803" pitchFamily="18" charset="0"/>
              </a:rPr>
              <a:t>Innovàtion</a:t>
            </a:r>
            <a:r>
              <a:rPr lang="it-IT" sz="2000" dirty="0">
                <a:latin typeface="Garamond" panose="02020404030301010803" pitchFamily="18" charset="0"/>
              </a:rPr>
              <a:t>  manager» (Franco Angeli 2018) ne ha raccolte 160.</a:t>
            </a:r>
          </a:p>
          <a:p>
            <a:pPr algn="just">
              <a:spcAft>
                <a:spcPts val="600"/>
              </a:spcAft>
            </a:pPr>
            <a:r>
              <a:rPr lang="it-IT" sz="2000" dirty="0">
                <a:latin typeface="Garamond" panose="02020404030301010803" pitchFamily="18" charset="0"/>
              </a:rPr>
              <a:t>Ce ne sono per tutti gusti.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4052" y="611347"/>
            <a:ext cx="1668380" cy="520670"/>
          </a:xfrm>
          <a:prstGeom prst="rect">
            <a:avLst/>
          </a:prstGeom>
        </p:spPr>
      </p:pic>
      <p:pic>
        <p:nvPicPr>
          <p:cNvPr id="5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asellaDiTesto 9"/>
          <p:cNvSpPr txBox="1"/>
          <p:nvPr/>
        </p:nvSpPr>
        <p:spPr>
          <a:xfrm>
            <a:off x="350499" y="3062835"/>
            <a:ext cx="1157369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Siamo in una fase di taglio dei costi</a:t>
            </a:r>
            <a:r>
              <a:rPr lang="it-IT" sz="2000" dirty="0">
                <a:latin typeface="Garamond" panose="02020404030301010803" pitchFamily="18" charset="0"/>
              </a:rPr>
              <a:t>.</a:t>
            </a:r>
            <a:r>
              <a:rPr lang="it-IT" dirty="0">
                <a:latin typeface="Garamond" panose="02020404030301010803" pitchFamily="18" charset="0"/>
              </a:rPr>
              <a:t> L’azienda vive u</a:t>
            </a:r>
            <a:r>
              <a:rPr lang="it-IT" sz="2000" dirty="0">
                <a:latin typeface="Garamond" panose="02020404030301010803" pitchFamily="18" charset="0"/>
              </a:rPr>
              <a:t>na situazione tanto tragica da non poter pensare all'innovazione:</a:t>
            </a:r>
          </a:p>
          <a:p>
            <a:pPr algn="ctr">
              <a:spcAft>
                <a:spcPts val="600"/>
              </a:spcAft>
            </a:pPr>
            <a:endParaRPr lang="it-IT" sz="200" dirty="0">
              <a:latin typeface="Garamond" panose="020204040303010108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Ho troppe cose da seguire adesso </a:t>
            </a:r>
            <a:r>
              <a:rPr lang="it-IT" sz="2000" dirty="0">
                <a:latin typeface="Garamond" panose="02020404030301010803" pitchFamily="18" charset="0"/>
              </a:rPr>
              <a:t>Procrastinare, scegliendo ciò che è urgente rispetto a ciò che sembra più importante:</a:t>
            </a:r>
          </a:p>
          <a:p>
            <a:pPr algn="just">
              <a:spcAft>
                <a:spcPts val="600"/>
              </a:spcAft>
            </a:pPr>
            <a:endParaRPr lang="it-IT" sz="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No! É impossibile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it-IT" sz="2400" dirty="0">
                <a:latin typeface="Garamond" panose="02020404030301010803" pitchFamily="18" charset="0"/>
              </a:rPr>
              <a:t> </a:t>
            </a:r>
            <a:r>
              <a:rPr lang="it-IT" sz="2800" dirty="0">
                <a:latin typeface="Garamond" panose="02020404030301010803" pitchFamily="18" charset="0"/>
              </a:rPr>
              <a:t>Puro pessimismo tecnologico</a:t>
            </a:r>
            <a:endParaRPr lang="it-IT" sz="2000" dirty="0">
              <a:latin typeface="Garamond" panose="02020404030301010803" pitchFamily="18" charset="0"/>
            </a:endParaRPr>
          </a:p>
        </p:txBody>
      </p:sp>
      <p:sp>
        <p:nvSpPr>
          <p:cNvPr id="11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4560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69172" y="241127"/>
            <a:ext cx="11913794" cy="650947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Di fronte a una frase come questa, ripetuta da tutti gli studi di ingegneria ai quali si era rivolto per realizzare un </a:t>
            </a: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simulatore di guida destinato alla progettazione di auto da corsa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Andrea </a:t>
            </a:r>
            <a:r>
              <a:rPr lang="it-IT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Pontremoli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amministratore delegato della </a:t>
            </a:r>
            <a:r>
              <a:rPr lang="it-IT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Dallara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ha scelto di cercare </a:t>
            </a: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ingegneri neo-laureati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ai quali affidare il compito.</a:t>
            </a:r>
          </a:p>
          <a:p>
            <a:pPr algn="just">
              <a:spcAft>
                <a:spcPts val="600"/>
              </a:spcAft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Risultato:</a:t>
            </a:r>
          </a:p>
          <a:p>
            <a:pPr algn="ctr">
              <a:spcAft>
                <a:spcPts val="600"/>
              </a:spcAft>
            </a:pPr>
            <a:r>
              <a:rPr lang="it-IT" sz="48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Non sapevano che era </a:t>
            </a:r>
            <a:r>
              <a:rPr lang="it-IT" sz="54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impossibile</a:t>
            </a:r>
            <a:endParaRPr lang="it-IT" sz="4800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sz="96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ci sono riusciti</a:t>
            </a:r>
            <a:endParaRPr lang="it-IT" sz="6600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5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117048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7644" y="248183"/>
            <a:ext cx="106854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sz="6600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E ora cosa facciamo?</a:t>
            </a:r>
            <a:endParaRPr lang="it-IT" sz="3200" b="1" cap="small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31214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90614" y="1109574"/>
            <a:ext cx="101665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32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POTETE</a:t>
            </a:r>
          </a:p>
          <a:p>
            <a:pPr algn="just">
              <a:spcAft>
                <a:spcPts val="600"/>
              </a:spcAft>
            </a:pPr>
            <a:endParaRPr lang="it-IT" sz="3200" b="1" dirty="0">
              <a:solidFill>
                <a:srgbClr val="00206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857250" indent="-8572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3200" b="1" dirty="0" err="1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Continure</a:t>
            </a:r>
            <a:r>
              <a:rPr lang="it-IT" sz="32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a fare come avete sempre fatto</a:t>
            </a:r>
          </a:p>
          <a:p>
            <a:pPr marL="857250" indent="-8572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it-IT" sz="3200" b="1" dirty="0">
              <a:solidFill>
                <a:srgbClr val="00206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857250" indent="-8572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32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Organizzarvi per rispondere alla domande del test in autonomia</a:t>
            </a:r>
          </a:p>
          <a:p>
            <a:pPr marL="857250" indent="-8572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it-IT" sz="3200" b="1" dirty="0">
              <a:solidFill>
                <a:srgbClr val="00206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857250" indent="-8572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32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Chiedere assistenza al </a:t>
            </a:r>
            <a:r>
              <a:rPr lang="it-IT" sz="31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Digital </a:t>
            </a:r>
            <a:r>
              <a:rPr lang="it-IT" sz="3100" b="1" dirty="0" err="1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Innovation</a:t>
            </a:r>
            <a:r>
              <a:rPr lang="it-IT" sz="31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it-IT" sz="3100" b="1" dirty="0" err="1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Hub</a:t>
            </a:r>
            <a:endParaRPr lang="it-IT" sz="31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12742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90614" y="1109574"/>
            <a:ext cx="101665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32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POTETE</a:t>
            </a:r>
          </a:p>
          <a:p>
            <a:pPr algn="just">
              <a:spcAft>
                <a:spcPts val="600"/>
              </a:spcAft>
            </a:pPr>
            <a:endParaRPr lang="it-IT" sz="3200" b="1" dirty="0">
              <a:solidFill>
                <a:srgbClr val="00206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857250" indent="-8572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3200" b="1" dirty="0" err="1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Continure</a:t>
            </a:r>
            <a:r>
              <a:rPr lang="it-IT" sz="32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a fare come avete sempre fatto</a:t>
            </a:r>
          </a:p>
          <a:p>
            <a:pPr marL="857250" indent="-8572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it-IT" sz="3200" b="1" dirty="0">
              <a:solidFill>
                <a:srgbClr val="00206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857250" indent="-8572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it-IT" sz="32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Organizzarvi per rispondere alla domande del test in autonomia</a:t>
            </a:r>
          </a:p>
          <a:p>
            <a:pPr marL="857250" indent="-8572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it-IT" sz="3200" b="1" dirty="0">
              <a:solidFill>
                <a:srgbClr val="00206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just">
              <a:spcAft>
                <a:spcPts val="600"/>
              </a:spcAft>
            </a:pPr>
            <a:r>
              <a:rPr lang="it-IT" sz="32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   Chiedere assistenza al </a:t>
            </a:r>
            <a:r>
              <a:rPr lang="it-IT" sz="31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Digital </a:t>
            </a:r>
            <a:r>
              <a:rPr lang="it-IT" sz="3100" b="1" dirty="0" err="1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Innovation</a:t>
            </a:r>
            <a:r>
              <a:rPr lang="it-IT" sz="3100" b="1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it-IT" sz="3100" b="1" dirty="0" err="1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Hub</a:t>
            </a:r>
            <a:endParaRPr lang="it-IT" sz="31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693000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49" y="162565"/>
            <a:ext cx="2969622" cy="33942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05392" y="2965272"/>
            <a:ext cx="107899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3"/>
              </a:rPr>
              <a:t>segreteria@dihliguria.it</a:t>
            </a:r>
            <a:endParaRPr lang="it-IT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714766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5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457" y="707136"/>
            <a:ext cx="12218457" cy="535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553443" y="2278627"/>
            <a:ext cx="90586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</a:t>
            </a:r>
          </a:p>
        </p:txBody>
      </p:sp>
    </p:spTree>
    <p:extLst>
      <p:ext uri="{BB962C8B-B14F-4D97-AF65-F5344CB8AC3E}">
        <p14:creationId xmlns:p14="http://schemas.microsoft.com/office/powerpoint/2010/main" val="3155577736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31298" y="1392118"/>
            <a:ext cx="119863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Viene rilasciato un documento di </a:t>
            </a:r>
          </a:p>
          <a:p>
            <a:pPr algn="ctr"/>
            <a:r>
              <a:rPr lang="it-IT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 T E G R A Z I O N E al TEST</a:t>
            </a:r>
          </a:p>
          <a:p>
            <a:pPr algn="ctr"/>
            <a:r>
              <a:rPr lang="it-IT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un eventuale progetto aziendale di</a:t>
            </a:r>
            <a:endParaRPr lang="it-IT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</a:t>
            </a:r>
            <a:r>
              <a:rPr lang="it-IT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</a:t>
            </a:r>
            <a:endParaRPr lang="it-IT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20959" y="851501"/>
            <a:ext cx="10607040" cy="2308324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CONSIDERAZIONI  SUI  RISULTATI  DEL  TEST</a:t>
            </a:r>
          </a:p>
          <a:p>
            <a:r>
              <a:rPr lang="it-IT" sz="2400" dirty="0">
                <a:solidFill>
                  <a:srgbClr val="002060"/>
                </a:solidFill>
                <a:latin typeface="Garamond" panose="02020404030301010803" pitchFamily="18" charset="0"/>
              </a:rPr>
              <a:t>…</a:t>
            </a:r>
          </a:p>
          <a:p>
            <a:r>
              <a:rPr lang="it-IT" sz="2400" dirty="0">
                <a:solidFill>
                  <a:srgbClr val="002060"/>
                </a:solidFill>
                <a:latin typeface="Garamond" panose="02020404030301010803" pitchFamily="18" charset="0"/>
              </a:rPr>
              <a:t>…</a:t>
            </a:r>
          </a:p>
          <a:p>
            <a:r>
              <a:rPr lang="it-IT" sz="2400" dirty="0">
                <a:solidFill>
                  <a:srgbClr val="002060"/>
                </a:solidFill>
                <a:latin typeface="Garamond" panose="02020404030301010803" pitchFamily="18" charset="0"/>
              </a:rPr>
              <a:t>…</a:t>
            </a:r>
          </a:p>
          <a:p>
            <a:r>
              <a:rPr lang="it-IT" sz="2400" dirty="0">
                <a:solidFill>
                  <a:srgbClr val="002060"/>
                </a:solidFill>
                <a:latin typeface="Garamond" panose="02020404030301010803" pitchFamily="18" charset="0"/>
              </a:rPr>
              <a:t>…</a:t>
            </a:r>
          </a:p>
          <a:p>
            <a:r>
              <a:rPr lang="it-IT" sz="2400" dirty="0">
                <a:solidFill>
                  <a:srgbClr val="002060"/>
                </a:solidFill>
                <a:latin typeface="Garamond" panose="02020404030301010803" pitchFamily="18" charset="0"/>
              </a:rPr>
              <a:t>…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0959" y="3911227"/>
            <a:ext cx="10607040" cy="2308324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SUGGERIMENTI PER AREE DI MIGLIORAMENTO NELL’OTTICA DELLA DIGITALIZZAZIONE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Garamond" panose="02020404030301010803" pitchFamily="18" charset="0"/>
              </a:rPr>
              <a:t>…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Garamond" panose="02020404030301010803" pitchFamily="18" charset="0"/>
              </a:rPr>
              <a:t>…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Garamond" panose="02020404030301010803" pitchFamily="18" charset="0"/>
              </a:rPr>
              <a:t>…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Garamond" panose="02020404030301010803" pitchFamily="18" charset="0"/>
              </a:rPr>
              <a:t>…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5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141844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75158" y="2206533"/>
            <a:ext cx="10424585" cy="280076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GRAZIE  PER  LA </a:t>
            </a:r>
          </a:p>
          <a:p>
            <a:pPr algn="ctr"/>
            <a:r>
              <a:rPr lang="it-IT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VOSTRA</a:t>
            </a:r>
            <a:r>
              <a:rPr lang="it-IT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ATTENZIONE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49" y="-1208"/>
            <a:ext cx="2969622" cy="339422"/>
          </a:xfrm>
          <a:prstGeom prst="rect">
            <a:avLst/>
          </a:prstGeom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9264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1413159" y="21523"/>
            <a:ext cx="9356072" cy="674660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65709" y="1701282"/>
            <a:ext cx="10685417" cy="32778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dirty="0">
                <a:latin typeface="Garamond" panose="02020404030301010803" pitchFamily="18" charset="0"/>
              </a:rPr>
              <a:t>Si parla comunque, in aree più specialistiche anche di</a:t>
            </a:r>
          </a:p>
          <a:p>
            <a:pPr algn="just"/>
            <a:r>
              <a:rPr lang="it-IT" b="1" i="1" dirty="0">
                <a:solidFill>
                  <a:srgbClr val="002060"/>
                </a:solidFill>
                <a:latin typeface="Garamond" panose="02020404030301010803" pitchFamily="18" charset="0"/>
              </a:rPr>
              <a:t>nanotecnologie, blockchain, prognostica, </a:t>
            </a:r>
            <a:r>
              <a:rPr lang="it-IT" b="1" i="1" dirty="0" err="1">
                <a:solidFill>
                  <a:srgbClr val="002060"/>
                </a:solidFill>
                <a:latin typeface="Garamond" panose="02020404030301010803" pitchFamily="18" charset="0"/>
              </a:rPr>
              <a:t>smart</a:t>
            </a:r>
            <a:r>
              <a:rPr lang="it-IT" b="1" i="1" dirty="0">
                <a:solidFill>
                  <a:srgbClr val="002060"/>
                </a:solidFill>
                <a:latin typeface="Garamond" panose="02020404030301010803" pitchFamily="18" charset="0"/>
              </a:rPr>
              <a:t> cities, sensoristica, genetica, </a:t>
            </a:r>
            <a:r>
              <a:rPr lang="it-IT" b="1" i="1" dirty="0" err="1">
                <a:solidFill>
                  <a:srgbClr val="002060"/>
                </a:solidFill>
                <a:latin typeface="Garamond" panose="02020404030301010803" pitchFamily="18" charset="0"/>
              </a:rPr>
              <a:t>neurotecnologie</a:t>
            </a:r>
            <a:r>
              <a:rPr lang="it-IT" b="1" i="1" dirty="0">
                <a:solidFill>
                  <a:srgbClr val="002060"/>
                </a:solidFill>
                <a:latin typeface="Garamond" panose="02020404030301010803" pitchFamily="18" charset="0"/>
              </a:rPr>
              <a:t>,, cyber security</a:t>
            </a:r>
            <a:r>
              <a:rPr lang="it-IT" dirty="0">
                <a:latin typeface="Garamond" panose="02020404030301010803" pitchFamily="18" charset="0"/>
              </a:rPr>
              <a:t>…e altro.</a:t>
            </a: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/>
            <a:r>
              <a:rPr lang="it-IT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Il lavoro umano è migliorato da </a:t>
            </a:r>
            <a:r>
              <a:rPr lang="it-IT" sz="2800" b="1" cap="small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sensorizzazione</a:t>
            </a:r>
            <a:r>
              <a:rPr lang="it-IT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 e </a:t>
            </a:r>
            <a:r>
              <a:rPr lang="it-IT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connettività</a:t>
            </a:r>
            <a:r>
              <a:rPr lang="it-IT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 degli oggetti fino alla cosiddetta </a:t>
            </a:r>
            <a:r>
              <a:rPr lang="it-IT" sz="2800" b="1" i="1" cap="small" dirty="0" err="1">
                <a:solidFill>
                  <a:srgbClr val="002060"/>
                </a:solidFill>
                <a:latin typeface="Garamond" panose="02020404030301010803" pitchFamily="18" charset="0"/>
              </a:rPr>
              <a:t>avatarizzazione</a:t>
            </a:r>
            <a:r>
              <a:rPr lang="it-IT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 (cyber </a:t>
            </a:r>
            <a:r>
              <a:rPr lang="it-IT" sz="28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phisical</a:t>
            </a:r>
            <a:r>
              <a:rPr lang="it-IT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) con cui si simulano le reazioni del prodotto a variazioni e «stimoli» in assenza dell’oggetto fisico.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5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0676195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49" y="-1208"/>
            <a:ext cx="2969622" cy="339422"/>
          </a:xfrm>
          <a:prstGeom prst="rect">
            <a:avLst/>
          </a:prstGeom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34" y="2741467"/>
            <a:ext cx="9019768" cy="1030942"/>
          </a:xfrm>
          <a:prstGeom prst="rect">
            <a:avLst/>
          </a:prstGeom>
        </p:spPr>
      </p:pic>
      <p:pic>
        <p:nvPicPr>
          <p:cNvPr id="7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08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Apperitivo 4.0 no f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1239" y="1272832"/>
            <a:ext cx="7629655" cy="3299168"/>
          </a:xfrm>
          <a:prstGeom prst="rect">
            <a:avLst/>
          </a:prstGeom>
        </p:spPr>
      </p:pic>
      <p:pic>
        <p:nvPicPr>
          <p:cNvPr id="5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8511" y="3980578"/>
            <a:ext cx="9743580" cy="1992574"/>
          </a:xfrm>
          <a:prstGeom prst="rect">
            <a:avLst/>
          </a:prstGeom>
        </p:spPr>
      </p:pic>
      <p:sp>
        <p:nvSpPr>
          <p:cNvPr id="9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64" y="1277983"/>
            <a:ext cx="5553672" cy="63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727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H_Blu copia.pdf" descr="DIH_Blu copia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5823" y="-108123"/>
            <a:ext cx="9743580" cy="199257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32263" y="1431478"/>
            <a:ext cx="1108198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UPGRADE 4.0</a:t>
            </a:r>
            <a:r>
              <a:rPr lang="it-IT" sz="2000" dirty="0">
                <a:latin typeface="Garamond" panose="02020404030301010803" pitchFamily="18" charset="0"/>
              </a:rPr>
              <a:t> è un </a:t>
            </a:r>
            <a:r>
              <a:rPr lang="it-IT" sz="2400" b="1" i="1" dirty="0" err="1">
                <a:solidFill>
                  <a:srgbClr val="002060"/>
                </a:solidFill>
                <a:latin typeface="Garamond" panose="02020404030301010803" pitchFamily="18" charset="0"/>
              </a:rPr>
              <a:t>drilldown</a:t>
            </a:r>
            <a:r>
              <a:rPr lang="it-IT" sz="2000" dirty="0">
                <a:latin typeface="Garamond" panose="02020404030301010803" pitchFamily="18" charset="0"/>
              </a:rPr>
              <a:t> che </a:t>
            </a:r>
            <a:r>
              <a:rPr lang="it-IT" sz="2000" b="1" cap="small" dirty="0">
                <a:latin typeface="Garamond" panose="02020404030301010803" pitchFamily="18" charset="0"/>
              </a:rPr>
              <a:t>ASDAI LIGURIA, </a:t>
            </a:r>
            <a:r>
              <a:rPr lang="it-IT" sz="2000" dirty="0">
                <a:latin typeface="Garamond" panose="02020404030301010803" pitchFamily="18" charset="0"/>
              </a:rPr>
              <a:t>ha progettato sugli argomenti </a:t>
            </a: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 4.0 </a:t>
            </a:r>
            <a:r>
              <a:rPr lang="it-IT" sz="2000" dirty="0">
                <a:latin typeface="Garamond" panose="02020404030301010803" pitchFamily="18" charset="0"/>
              </a:rPr>
              <a:t>in accordo con </a:t>
            </a:r>
            <a:r>
              <a:rPr lang="it-IT" sz="2000" b="1" cap="small" dirty="0">
                <a:latin typeface="Garamond" panose="02020404030301010803" pitchFamily="18" charset="0"/>
              </a:rPr>
              <a:t>FEDERMANEGER</a:t>
            </a:r>
            <a:r>
              <a:rPr lang="it-IT" sz="2000" b="1" cap="small" dirty="0">
                <a:solidFill>
                  <a:schemeClr val="bg1"/>
                </a:solidFill>
                <a:latin typeface="Garamond" panose="02020404030301010803" pitchFamily="18" charset="0"/>
              </a:rPr>
              <a:t>_</a:t>
            </a:r>
            <a:r>
              <a:rPr lang="it-IT" sz="2000" b="1" cap="small" dirty="0">
                <a:latin typeface="Garamond" panose="02020404030301010803" pitchFamily="18" charset="0"/>
              </a:rPr>
              <a:t>ACADEMY, l'ISTITUTO SUPERIORE DI ICT DELL'UNIVERSITÀ </a:t>
            </a:r>
            <a:r>
              <a:rPr lang="it-IT" sz="2000" dirty="0">
                <a:latin typeface="Garamond" panose="02020404030301010803" pitchFamily="18" charset="0"/>
              </a:rPr>
              <a:t>di Genova, in partnership con </a:t>
            </a:r>
            <a:r>
              <a:rPr lang="it-IT" sz="2000" b="1" cap="small" dirty="0">
                <a:latin typeface="Garamond" panose="02020404030301010803" pitchFamily="18" charset="0"/>
              </a:rPr>
              <a:t>ISMO </a:t>
            </a:r>
            <a:r>
              <a:rPr lang="it-IT" sz="2000" b="1" cap="small" dirty="0" err="1">
                <a:latin typeface="Garamond" panose="02020404030301010803" pitchFamily="18" charset="0"/>
              </a:rPr>
              <a:t>srl</a:t>
            </a:r>
            <a:endParaRPr lang="it-IT" sz="2000" dirty="0">
              <a:latin typeface="Garamond" panose="020204040303010108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sz="2000" dirty="0">
                <a:latin typeface="Garamond" panose="02020404030301010803" pitchFamily="18" charset="0"/>
              </a:rPr>
              <a:t>Si rivolge a imprenditori, manager, quadri e professionisti.</a:t>
            </a:r>
          </a:p>
          <a:p>
            <a:pPr algn="just">
              <a:spcAft>
                <a:spcPts val="600"/>
              </a:spcAft>
            </a:pPr>
            <a:endParaRPr lang="it-IT" sz="900" dirty="0">
              <a:latin typeface="Garamond" panose="020204040303010108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sz="2000" dirty="0">
                <a:latin typeface="Garamond" panose="02020404030301010803" pitchFamily="18" charset="0"/>
              </a:rPr>
              <a:t>Si sviluppa su vari moduli di quattro giornate ognuno, da attuarsi tra venerdì e sabato in due settimane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Garamond" panose="02020404030301010803" pitchFamily="18" charset="0"/>
              </a:rPr>
              <a:t>Tecnologie per Industria 4.0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Garamond" panose="02020404030301010803" pitchFamily="18" charset="0"/>
              </a:rPr>
              <a:t>Modelli di Business per Industria 4.0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Garamond" panose="02020404030301010803" pitchFamily="18" charset="0"/>
              </a:rPr>
              <a:t>Applicazioni per Industria 4.0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latin typeface="Garamond" panose="02020404030301010803" pitchFamily="18" charset="0"/>
              </a:rPr>
              <a:t>Soft </a:t>
            </a:r>
            <a:r>
              <a:rPr lang="it-IT" sz="2000" dirty="0" err="1">
                <a:latin typeface="Garamond" panose="02020404030301010803" pitchFamily="18" charset="0"/>
              </a:rPr>
              <a:t>Skills</a:t>
            </a:r>
            <a:r>
              <a:rPr lang="it-IT" sz="2000" dirty="0">
                <a:latin typeface="Garamond" panose="02020404030301010803" pitchFamily="18" charset="0"/>
              </a:rPr>
              <a:t> per Industria 4.0 </a:t>
            </a:r>
          </a:p>
          <a:p>
            <a:pPr algn="just"/>
            <a:endParaRPr lang="it-IT" sz="2000" dirty="0">
              <a:latin typeface="Garamond" panose="02020404030301010803" pitchFamily="18" charset="0"/>
            </a:endParaRPr>
          </a:p>
          <a:p>
            <a:pPr algn="just"/>
            <a:r>
              <a:rPr lang="it-IT" sz="2000" dirty="0">
                <a:latin typeface="Garamond" panose="02020404030301010803" pitchFamily="18" charset="0"/>
              </a:rPr>
              <a:t>Le Aziende interessate possono usufruire dei finanziamenti di </a:t>
            </a:r>
            <a:r>
              <a:rPr lang="it-IT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FONDIRIGENTI </a:t>
            </a:r>
            <a:r>
              <a:rPr lang="it-IT" sz="2000" dirty="0">
                <a:latin typeface="Garamond" panose="02020404030301010803" pitchFamily="18" charset="0"/>
              </a:rPr>
              <a:t>utilizzando il proprio conto formazione tramite un apposito Piano Formativo presentato da </a:t>
            </a:r>
            <a:r>
              <a:rPr lang="it-IT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FEDERMANAGER ACADEMY </a:t>
            </a:r>
            <a:endParaRPr lang="it-IT" sz="2000" dirty="0">
              <a:latin typeface="Garamond" panose="02020404030301010803" pitchFamily="18" charset="0"/>
            </a:endParaRPr>
          </a:p>
          <a:p>
            <a:pPr algn="just"/>
            <a:r>
              <a:rPr lang="it-IT" sz="2000" dirty="0">
                <a:latin typeface="Garamond" panose="02020404030301010803" pitchFamily="18" charset="0"/>
              </a:rPr>
              <a:t>Per maggiori informazioni </a:t>
            </a:r>
            <a:r>
              <a:rPr lang="it-IT" sz="32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segreteria@asdailiguria.it</a:t>
            </a:r>
            <a:endParaRPr lang="it-IT" sz="2000" b="1" i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9153392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H_Blu copia.pdf" descr="DIH_Blu copia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449836" y="475681"/>
            <a:ext cx="5445970" cy="562762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ttangolo 3"/>
          <p:cNvSpPr/>
          <p:nvPr/>
        </p:nvSpPr>
        <p:spPr>
          <a:xfrm>
            <a:off x="975158" y="3633545"/>
            <a:ext cx="10424585" cy="280076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GRAZIE  PER  LA </a:t>
            </a:r>
          </a:p>
          <a:p>
            <a:pPr algn="ctr"/>
            <a:r>
              <a:rPr lang="it-IT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VOSTRA</a:t>
            </a:r>
            <a:r>
              <a:rPr lang="it-IT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ATTENZIONE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49" y="-1208"/>
            <a:ext cx="2969622" cy="339422"/>
          </a:xfrm>
          <a:prstGeom prst="rect">
            <a:avLst/>
          </a:prstGeom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59858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49" y="162565"/>
            <a:ext cx="2969622" cy="33942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94555" y="1690654"/>
            <a:ext cx="1078992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3"/>
              </a:rPr>
              <a:t>segreteria@dihliguria.it</a:t>
            </a:r>
            <a:endParaRPr lang="it-IT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it-IT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Tel. 010.8338.207</a:t>
            </a:r>
          </a:p>
          <a:p>
            <a:pPr algn="ctr"/>
            <a:r>
              <a:rPr lang="it-IT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Simona BERTETTO</a:t>
            </a:r>
            <a:endParaRPr lang="it-IT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3656759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12" y="214312"/>
            <a:ext cx="6353175" cy="64293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7037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9" name="Gruppo 28"/>
          <p:cNvGrpSpPr/>
          <p:nvPr/>
        </p:nvGrpSpPr>
        <p:grpSpPr>
          <a:xfrm>
            <a:off x="3163866" y="210841"/>
            <a:ext cx="5005592" cy="4339296"/>
            <a:chOff x="3493050" y="442489"/>
            <a:chExt cx="5005592" cy="4339296"/>
          </a:xfrm>
        </p:grpSpPr>
        <p:pic>
          <p:nvPicPr>
            <p:cNvPr id="972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5410" y="442489"/>
              <a:ext cx="4559806" cy="4339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ttangolo 2"/>
            <p:cNvSpPr/>
            <p:nvPr/>
          </p:nvSpPr>
          <p:spPr>
            <a:xfrm rot="20557987">
              <a:off x="3493050" y="2389945"/>
              <a:ext cx="50055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t-IT" sz="3200" b="1" cap="small" dirty="0">
                  <a:solidFill>
                    <a:srgbClr val="002060"/>
                  </a:solidFill>
                  <a:latin typeface="Garamond" panose="02020404030301010803" pitchFamily="18" charset="0"/>
                </a:rPr>
                <a:t>Il livello di percezione</a:t>
              </a:r>
              <a:endParaRPr lang="it-IT" sz="3200" dirty="0"/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8340065" y="964428"/>
            <a:ext cx="3014912" cy="1969163"/>
            <a:chOff x="6828257" y="769356"/>
            <a:chExt cx="3014912" cy="1969163"/>
          </a:xfrm>
        </p:grpSpPr>
        <p:sp>
          <p:nvSpPr>
            <p:cNvPr id="4" name="Rettangolo 3"/>
            <p:cNvSpPr/>
            <p:nvPr/>
          </p:nvSpPr>
          <p:spPr>
            <a:xfrm>
              <a:off x="6828257" y="1409436"/>
              <a:ext cx="14125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cap="small" dirty="0">
                  <a:solidFill>
                    <a:srgbClr val="002060"/>
                  </a:solidFill>
                  <a:latin typeface="Garamond" panose="02020404030301010803" pitchFamily="18" charset="0"/>
                </a:rPr>
                <a:t>sviluppo</a:t>
              </a:r>
              <a:endParaRPr lang="it-IT" sz="2400" dirty="0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8637345" y="769356"/>
              <a:ext cx="886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cap="small" dirty="0">
                  <a:solidFill>
                    <a:srgbClr val="002060"/>
                  </a:solidFill>
                  <a:latin typeface="Garamond" panose="02020404030301010803" pitchFamily="18" charset="0"/>
                </a:rPr>
                <a:t>SI  </a:t>
              </a:r>
              <a:r>
                <a:rPr lang="it-IT" b="1" cap="small" dirty="0">
                  <a:solidFill>
                    <a:srgbClr val="FF0000"/>
                  </a:solidFill>
                  <a:latin typeface="Garamond" panose="02020404030301010803" pitchFamily="18" charset="0"/>
                </a:rPr>
                <a:t>NO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7" name="Rettangolo 6"/>
            <p:cNvSpPr/>
            <p:nvPr/>
          </p:nvSpPr>
          <p:spPr>
            <a:xfrm>
              <a:off x="8510753" y="2092188"/>
              <a:ext cx="13324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cap="small" dirty="0">
                  <a:solidFill>
                    <a:srgbClr val="002060"/>
                  </a:solidFill>
                  <a:latin typeface="Garamond" panose="02020404030301010803" pitchFamily="18" charset="0"/>
                </a:rPr>
                <a:t>INTERNO</a:t>
              </a:r>
              <a:br>
                <a:rPr lang="it-IT" b="1" cap="small" dirty="0">
                  <a:solidFill>
                    <a:srgbClr val="002060"/>
                  </a:solidFill>
                  <a:latin typeface="Garamond" panose="02020404030301010803" pitchFamily="18" charset="0"/>
                </a:rPr>
              </a:br>
              <a:r>
                <a:rPr lang="it-IT" b="1" cap="small" dirty="0">
                  <a:solidFill>
                    <a:srgbClr val="FF0000"/>
                  </a:solidFill>
                  <a:latin typeface="Garamond" panose="02020404030301010803" pitchFamily="18" charset="0"/>
                </a:rPr>
                <a:t>ESTERNO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8734496" y="1455602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cap="small" dirty="0">
                  <a:solidFill>
                    <a:srgbClr val="002060"/>
                  </a:solidFill>
                  <a:latin typeface="Garamond" panose="02020404030301010803" pitchFamily="18" charset="0"/>
                </a:rPr>
                <a:t>CHI ?</a:t>
              </a:r>
              <a:endParaRPr lang="it-IT" dirty="0"/>
            </a:p>
          </p:txBody>
        </p:sp>
        <p:cxnSp>
          <p:nvCxnSpPr>
            <p:cNvPr id="10" name="Connettore 2 9"/>
            <p:cNvCxnSpPr>
              <a:stCxn id="4" idx="3"/>
              <a:endCxn id="6" idx="1"/>
            </p:cNvCxnSpPr>
            <p:nvPr/>
          </p:nvCxnSpPr>
          <p:spPr>
            <a:xfrm flipV="1">
              <a:off x="8240823" y="954022"/>
              <a:ext cx="396522" cy="6862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>
              <a:stCxn id="4" idx="3"/>
              <a:endCxn id="8" idx="1"/>
            </p:cNvCxnSpPr>
            <p:nvPr/>
          </p:nvCxnSpPr>
          <p:spPr>
            <a:xfrm flipV="1">
              <a:off x="8240823" y="1640268"/>
              <a:ext cx="49367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>
              <a:stCxn id="4" idx="3"/>
              <a:endCxn id="7" idx="1"/>
            </p:cNvCxnSpPr>
            <p:nvPr/>
          </p:nvCxnSpPr>
          <p:spPr>
            <a:xfrm>
              <a:off x="8240823" y="1640269"/>
              <a:ext cx="269930" cy="7750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o 24"/>
          <p:cNvGrpSpPr/>
          <p:nvPr/>
        </p:nvGrpSpPr>
        <p:grpSpPr>
          <a:xfrm>
            <a:off x="8532529" y="3509464"/>
            <a:ext cx="3888964" cy="1514475"/>
            <a:chOff x="8071474" y="3720275"/>
            <a:chExt cx="3888964" cy="1514475"/>
          </a:xfrm>
        </p:grpSpPr>
        <p:pic>
          <p:nvPicPr>
            <p:cNvPr id="9728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15819" y="3720275"/>
              <a:ext cx="1514475" cy="15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ttangolo 19">
              <a:hlinkClick r:id="rId5" action="ppaction://hlinksldjump"/>
            </p:cNvPr>
            <p:cNvSpPr/>
            <p:nvPr/>
          </p:nvSpPr>
          <p:spPr>
            <a:xfrm rot="1435349">
              <a:off x="8071474" y="4103226"/>
              <a:ext cx="38889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3200" b="1" cap="small" dirty="0">
                  <a:solidFill>
                    <a:srgbClr val="002060"/>
                  </a:solidFill>
                  <a:latin typeface="Garamond" panose="02020404030301010803" pitchFamily="18" charset="0"/>
                </a:rPr>
                <a:t>Vincoli e rischi</a:t>
              </a: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0" y="4033192"/>
            <a:ext cx="3888964" cy="1200329"/>
            <a:chOff x="189347" y="4362376"/>
            <a:chExt cx="3888964" cy="1200329"/>
          </a:xfrm>
        </p:grpSpPr>
        <p:pic>
          <p:nvPicPr>
            <p:cNvPr id="9728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1793" y="4445820"/>
              <a:ext cx="3048000" cy="989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ttangolo 21"/>
            <p:cNvSpPr/>
            <p:nvPr/>
          </p:nvSpPr>
          <p:spPr>
            <a:xfrm rot="19939708">
              <a:off x="189347" y="4362376"/>
              <a:ext cx="3888964" cy="1200329"/>
            </a:xfrm>
            <a:prstGeom prst="rect">
              <a:avLst/>
            </a:prstGeom>
            <a:solidFill>
              <a:srgbClr val="FFFF00">
                <a:alpha val="22000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2400" b="1" cap="small" dirty="0">
                  <a:solidFill>
                    <a:srgbClr val="002060"/>
                  </a:solidFill>
                  <a:latin typeface="Garamond" panose="02020404030301010803" pitchFamily="18" charset="0"/>
                </a:rPr>
                <a:t>Impatto economico:</a:t>
              </a:r>
            </a:p>
            <a:p>
              <a:pPr algn="ctr"/>
              <a:r>
                <a:rPr lang="it-IT" sz="2400" b="1" cap="small" dirty="0">
                  <a:solidFill>
                    <a:srgbClr val="002060"/>
                  </a:solidFill>
                  <a:latin typeface="Garamond" panose="02020404030301010803" pitchFamily="18" charset="0"/>
                </a:rPr>
                <a:t>Riduzione dei costi/ aumento del fatturato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E0AE8017-9EB4-43E9-AED9-AF94104C119E}"/>
              </a:ext>
            </a:extLst>
          </p:cNvPr>
          <p:cNvGrpSpPr/>
          <p:nvPr/>
        </p:nvGrpSpPr>
        <p:grpSpPr>
          <a:xfrm>
            <a:off x="2071784" y="5265724"/>
            <a:ext cx="7443278" cy="1567438"/>
            <a:chOff x="2389863" y="4994954"/>
            <a:chExt cx="7691199" cy="1567438"/>
          </a:xfrm>
        </p:grpSpPr>
        <p:pic>
          <p:nvPicPr>
            <p:cNvPr id="97286" name="Picture 6" descr="Risultati immagini per cultura aziendal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62946" y="5051728"/>
              <a:ext cx="3918116" cy="1510664"/>
            </a:xfrm>
            <a:prstGeom prst="rect">
              <a:avLst/>
            </a:prstGeom>
            <a:noFill/>
          </p:spPr>
        </p:pic>
        <p:sp>
          <p:nvSpPr>
            <p:cNvPr id="27" name="Rettangolo 26"/>
            <p:cNvSpPr/>
            <p:nvPr/>
          </p:nvSpPr>
          <p:spPr>
            <a:xfrm>
              <a:off x="2389863" y="4994954"/>
              <a:ext cx="4770922" cy="1463040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it-IT" sz="3600" b="1" cap="small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Cultura Aziendale</a:t>
              </a:r>
            </a:p>
            <a:p>
              <a:pPr algn="ctr"/>
              <a:r>
                <a:rPr lang="it-IT" sz="3600" b="1" cap="small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E</a:t>
              </a:r>
            </a:p>
            <a:p>
              <a:pPr algn="ctr"/>
              <a:r>
                <a:rPr lang="it-IT" sz="3600" b="1" cap="small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Sistema Premiante</a:t>
              </a:r>
              <a:endParaRPr lang="it-IT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1" name="Immagine 3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32" name="DIH_Blu copia.pdf" descr="DIH_Blu copia.pdf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hlinkClick r:id="rId2" action="ppaction://hlinksldjump"/>
          </p:cNvPr>
          <p:cNvSpPr txBox="1"/>
          <p:nvPr/>
        </p:nvSpPr>
        <p:spPr>
          <a:xfrm>
            <a:off x="679266" y="143687"/>
            <a:ext cx="1068541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A0 Strategia Aziendale</a:t>
            </a:r>
          </a:p>
          <a:p>
            <a:pPr algn="just">
              <a:spcAft>
                <a:spcPts val="1800"/>
              </a:spcAft>
            </a:pPr>
            <a:r>
              <a:rPr lang="it-IT" dirty="0">
                <a:latin typeface="Garamond" panose="02020404030301010803" pitchFamily="18" charset="0"/>
              </a:rPr>
              <a:t>Le domande riguardano </a:t>
            </a:r>
            <a:r>
              <a:rPr lang="it-IT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quanto l’Azienda considera,</a:t>
            </a:r>
            <a:r>
              <a:rPr lang="it-IT" dirty="0">
                <a:latin typeface="Garamond" panose="02020404030301010803" pitchFamily="18" charset="0"/>
              </a:rPr>
              <a:t> nelle strategie aziendali, l’innovazione connessa a soluzioni di </a:t>
            </a:r>
            <a:r>
              <a:rPr lang="it-IT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Industria 4.0</a:t>
            </a:r>
            <a:r>
              <a:rPr lang="it-IT" dirty="0">
                <a:latin typeface="Garamond" panose="02020404030301010803" pitchFamily="18" charset="0"/>
              </a:rPr>
              <a:t>: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Il livello di percezione rispetto </a:t>
            </a:r>
            <a:r>
              <a:rPr lang="it-IT" dirty="0">
                <a:latin typeface="Garamond" panose="02020404030301010803" pitchFamily="18" charset="0"/>
              </a:rPr>
              <a:t>ai competitor esistenti o potenziali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Quanto l’azienda sviluppa in ambito della digitalizzazione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Chi gestisce in azienda le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linee di sviluppo strategico</a:t>
            </a:r>
            <a:endParaRPr lang="it-IT" b="1" cap="small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Quale è la fonte di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assistenza esterna</a:t>
            </a:r>
            <a:r>
              <a:rPr lang="it-IT" dirty="0">
                <a:latin typeface="Garamond" panose="02020404030301010803" pitchFamily="18" charset="0"/>
              </a:rPr>
              <a:t> strategica/culturale</a:t>
            </a:r>
            <a:endParaRPr lang="it-IT" b="1" cap="small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Quali sono i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principali vincoli/rischi</a:t>
            </a:r>
            <a:r>
              <a:rPr lang="it-IT" dirty="0">
                <a:latin typeface="Garamond" panose="02020404030301010803" pitchFamily="18" charset="0"/>
              </a:rPr>
              <a:t> che potrebbero bloccare iniziative di digitalizzazione</a:t>
            </a:r>
            <a:r>
              <a:rPr lang="it-IT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Impatto: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 sugli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aspetti economico-finanziari ed operativi</a:t>
            </a:r>
          </a:p>
          <a:p>
            <a:pPr marL="742950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percentuale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sull’incremento del fatturato</a:t>
            </a:r>
            <a:r>
              <a:rPr lang="it-IT" dirty="0">
                <a:latin typeface="Garamond" panose="02020404030301010803" pitchFamily="18" charset="0"/>
              </a:rPr>
              <a:t> piuttosto che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sulla riduzione dei costi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Se esiste il coinvolgimento</a:t>
            </a:r>
            <a:r>
              <a:rPr lang="it-IT" dirty="0">
                <a:latin typeface="Garamond" panose="02020404030301010803" pitchFamily="18" charset="0"/>
              </a:rPr>
              <a:t> di più attori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interna (funzioni aziendali)</a:t>
            </a:r>
            <a:r>
              <a:rPr lang="it-IT" dirty="0">
                <a:latin typeface="Garamond" panose="02020404030301010803" pitchFamily="18" charset="0"/>
              </a:rPr>
              <a:t> ed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esterna (clienti e fornitori)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Il livello della vostra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cultura aziendale</a:t>
            </a:r>
            <a:r>
              <a:rPr lang="it-IT" dirty="0">
                <a:latin typeface="Garamond" panose="02020404030301010803" pitchFamily="18" charset="0"/>
              </a:rPr>
              <a:t> sulle tematiche di </a:t>
            </a:r>
            <a:r>
              <a:rPr lang="it-IT" b="1" cap="small" dirty="0" err="1">
                <a:solidFill>
                  <a:srgbClr val="002060"/>
                </a:solidFill>
                <a:latin typeface="Garamond" panose="02020404030301010803" pitchFamily="18" charset="0"/>
              </a:rPr>
              <a:t>Industry</a:t>
            </a:r>
            <a:r>
              <a:rPr lang="it-IT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 4.0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Se esiste un riconoscimento sulle</a:t>
            </a:r>
            <a:r>
              <a:rPr lang="it-IT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 competenze </a:t>
            </a:r>
            <a:r>
              <a:rPr lang="it-IT" b="1" cap="small" dirty="0" err="1">
                <a:solidFill>
                  <a:srgbClr val="002060"/>
                </a:solidFill>
                <a:latin typeface="Garamond" panose="02020404030301010803" pitchFamily="18" charset="0"/>
              </a:rPr>
              <a:t>Industry</a:t>
            </a:r>
            <a:r>
              <a:rPr lang="it-IT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 4.0</a:t>
            </a:r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10420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5" y="238125"/>
            <a:ext cx="6457950" cy="6381750"/>
          </a:xfrm>
          <a:prstGeom prst="rect">
            <a:avLst/>
          </a:prstGeom>
        </p:spPr>
      </p:pic>
      <p:pic>
        <p:nvPicPr>
          <p:cNvPr id="5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8690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483728" y="1001744"/>
            <a:ext cx="5005592" cy="2432479"/>
            <a:chOff x="483728" y="1001744"/>
            <a:chExt cx="5005592" cy="2432479"/>
          </a:xfrm>
        </p:grpSpPr>
        <p:pic>
          <p:nvPicPr>
            <p:cNvPr id="98306" name="Picture 2" descr="Risultati immagini per simulazione azienda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527592">
              <a:off x="1327579" y="1452022"/>
              <a:ext cx="3169795" cy="1982201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5" name="Rettangolo 4"/>
            <p:cNvSpPr/>
            <p:nvPr/>
          </p:nvSpPr>
          <p:spPr>
            <a:xfrm>
              <a:off x="483728" y="1001744"/>
              <a:ext cx="50055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3200" b="1" cap="small" dirty="0">
                  <a:solidFill>
                    <a:srgbClr val="002060"/>
                  </a:solidFill>
                  <a:latin typeface="Garamond" panose="02020404030301010803" pitchFamily="18" charset="0"/>
                </a:rPr>
                <a:t>SIMULAZIONE</a:t>
              </a:r>
              <a:endParaRPr lang="it-IT" sz="3200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6348272" y="1695405"/>
            <a:ext cx="5005592" cy="1898725"/>
            <a:chOff x="6348272" y="1695405"/>
            <a:chExt cx="5005592" cy="1898725"/>
          </a:xfrm>
        </p:grpSpPr>
        <p:pic>
          <p:nvPicPr>
            <p:cNvPr id="98308" name="Picture 4" descr="Risultati immagini per coinvolgiment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868548">
              <a:off x="7071154" y="1695405"/>
              <a:ext cx="3797450" cy="1898725"/>
            </a:xfrm>
            <a:prstGeom prst="rect">
              <a:avLst/>
            </a:prstGeom>
            <a:noFill/>
          </p:spPr>
        </p:pic>
        <p:sp>
          <p:nvSpPr>
            <p:cNvPr id="6" name="Rettangolo 5"/>
            <p:cNvSpPr/>
            <p:nvPr/>
          </p:nvSpPr>
          <p:spPr>
            <a:xfrm>
              <a:off x="6348272" y="1870221"/>
              <a:ext cx="500559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3200" b="1" cap="small" dirty="0">
                  <a:solidFill>
                    <a:srgbClr val="002060"/>
                  </a:solidFill>
                  <a:latin typeface="Garamond" panose="02020404030301010803" pitchFamily="18" charset="0"/>
                </a:rPr>
                <a:t>COINVOLGIMENTO</a:t>
              </a:r>
            </a:p>
            <a:p>
              <a:pPr algn="ctr"/>
              <a:r>
                <a:rPr lang="it-IT" sz="3200" b="1" cap="small" dirty="0">
                  <a:solidFill>
                    <a:srgbClr val="002060"/>
                  </a:solidFill>
                  <a:latin typeface="Garamond" panose="02020404030301010803" pitchFamily="18" charset="0"/>
                </a:rPr>
                <a:t>Di tutti i repart</a:t>
              </a:r>
              <a:r>
                <a:rPr lang="it-IT" sz="3200" b="1" cap="small" dirty="0">
                  <a:solidFill>
                    <a:srgbClr val="FFFF00"/>
                  </a:solidFill>
                  <a:latin typeface="Garamond" panose="02020404030301010803" pitchFamily="18" charset="0"/>
                </a:rPr>
                <a:t>i</a:t>
              </a:r>
              <a:endParaRPr lang="it-IT" sz="3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2270235" y="3594538"/>
            <a:ext cx="7267903" cy="2919029"/>
            <a:chOff x="2270235" y="3594538"/>
            <a:chExt cx="7267903" cy="2919029"/>
          </a:xfrm>
        </p:grpSpPr>
        <p:pic>
          <p:nvPicPr>
            <p:cNvPr id="98310" name="Picture 6" descr="Risultati immagini per linea di produzio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3905" y="3594538"/>
              <a:ext cx="4880563" cy="2919029"/>
            </a:xfrm>
            <a:prstGeom prst="rect">
              <a:avLst/>
            </a:prstGeom>
            <a:noFill/>
          </p:spPr>
        </p:pic>
        <p:sp>
          <p:nvSpPr>
            <p:cNvPr id="7" name="Rettangolo 6"/>
            <p:cNvSpPr/>
            <p:nvPr/>
          </p:nvSpPr>
          <p:spPr>
            <a:xfrm>
              <a:off x="2270235" y="3991937"/>
              <a:ext cx="7267903" cy="2062103"/>
            </a:xfrm>
            <a:prstGeom prst="rect">
              <a:avLst/>
            </a:prstGeom>
            <a:solidFill>
              <a:schemeClr val="bg2">
                <a:alpha val="1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3200" b="1" cap="small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PIANIFICAZIONE DEL CICLO </a:t>
              </a:r>
              <a:r>
                <a:rPr lang="it-IT" sz="3200" b="1" cap="small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DI</a:t>
              </a:r>
              <a:r>
                <a:rPr lang="it-IT" sz="3200" b="1" cap="small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 PRODUZIONE</a:t>
              </a:r>
            </a:p>
            <a:p>
              <a:pPr algn="ctr"/>
              <a:r>
                <a:rPr lang="it-IT" sz="3200" b="1" cap="small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E</a:t>
              </a:r>
            </a:p>
            <a:p>
              <a:pPr algn="ctr"/>
              <a:r>
                <a:rPr lang="it-IT" sz="3200" b="1" cap="small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RICERCA DEI </a:t>
              </a:r>
              <a:r>
                <a:rPr lang="it-IT" sz="3200" b="1" cap="small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COLLI </a:t>
              </a:r>
              <a:r>
                <a:rPr lang="it-IT" sz="3200" b="1" cap="small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DI</a:t>
              </a:r>
              <a:r>
                <a:rPr lang="it-IT" sz="3200" b="1" cap="small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anose="02020404030301010803" pitchFamily="18" charset="0"/>
                </a:rPr>
                <a:t> BOTTIGLIA</a:t>
              </a:r>
              <a:endPara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ttangolo 7"/>
          <p:cNvSpPr/>
          <p:nvPr/>
        </p:nvSpPr>
        <p:spPr>
          <a:xfrm>
            <a:off x="3016721" y="0"/>
            <a:ext cx="5005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2060"/>
                </a:solidFill>
                <a:latin typeface="Garamond" panose="02020404030301010803" pitchFamily="18" charset="0"/>
              </a:rPr>
              <a:t>Progettazione</a:t>
            </a:r>
            <a:endParaRPr lang="it-IT" sz="32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10" name="DIH_Blu copia.pdf" descr="DIH_Blu copia.pd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12" name="Rettangolo 11">
            <a:hlinkClick r:id="rId7" action="ppaction://hlinksldjump"/>
          </p:cNvPr>
          <p:cNvSpPr/>
          <p:nvPr/>
        </p:nvSpPr>
        <p:spPr>
          <a:xfrm>
            <a:off x="-26527" y="0"/>
            <a:ext cx="12192000" cy="685800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28491" y="2000683"/>
            <a:ext cx="951792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Cosa è il</a:t>
            </a:r>
          </a:p>
          <a:p>
            <a:pPr algn="ctr"/>
            <a:r>
              <a:rPr lang="it-IT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TEST INDUSTRIA 4.0</a:t>
            </a:r>
            <a:endParaRPr lang="it-IT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49" y="162565"/>
            <a:ext cx="2969622" cy="339422"/>
          </a:xfrm>
          <a:prstGeom prst="rect">
            <a:avLst/>
          </a:prstGeom>
        </p:spPr>
      </p:pic>
      <p:pic>
        <p:nvPicPr>
          <p:cNvPr id="6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57669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79266" y="222064"/>
            <a:ext cx="1068541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A1 </a:t>
            </a:r>
            <a:r>
              <a:rPr lang="it-IT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Design&amp;Engineering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it-IT" dirty="0">
                <a:latin typeface="Garamond" panose="02020404030301010803" pitchFamily="18" charset="0"/>
              </a:rPr>
              <a:t>Questa sezione prevede 11 domande che riguardano il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PRODOTTO</a:t>
            </a:r>
            <a:r>
              <a:rPr lang="it-IT" dirty="0">
                <a:latin typeface="Garamond" panose="02020404030301010803" pitchFamily="18" charset="0"/>
              </a:rPr>
              <a:t>, e 3 per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IMPIANTO/PROCESSO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79266" y="1341113"/>
            <a:ext cx="1068541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dirty="0">
                <a:latin typeface="Garamond" panose="02020404030301010803" pitchFamily="18" charset="0"/>
              </a:rPr>
              <a:t>Vengono analizzate le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logiche</a:t>
            </a:r>
            <a:r>
              <a:rPr lang="it-IT" dirty="0">
                <a:latin typeface="Garamond" panose="02020404030301010803" pitchFamily="18" charset="0"/>
              </a:rPr>
              <a:t> utilizzate nel processo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di sviluppo prodotto</a:t>
            </a:r>
            <a:r>
              <a:rPr lang="it-IT" dirty="0">
                <a:latin typeface="Garamond" panose="02020404030301010803" pitchFamily="18" charset="0"/>
              </a:rPr>
              <a:t>, come viene generato il </a:t>
            </a:r>
            <a:r>
              <a:rPr lang="it-IT" dirty="0" err="1">
                <a:latin typeface="Garamond" panose="02020404030301010803" pitchFamily="18" charset="0"/>
              </a:rPr>
              <a:t>concept</a:t>
            </a:r>
            <a:r>
              <a:rPr lang="it-IT" dirty="0">
                <a:latin typeface="Garamond" panose="02020404030301010803" pitchFamily="18" charset="0"/>
              </a:rPr>
              <a:t> di prodotto, e l’eventuale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 utilizzo di strumenti di simulazione</a:t>
            </a:r>
            <a:r>
              <a:rPr lang="it-IT" dirty="0">
                <a:latin typeface="Garamond" panose="02020404030301010803" pitchFamily="18" charset="0"/>
              </a:rPr>
              <a:t> nella fase di validazione del </a:t>
            </a:r>
            <a:r>
              <a:rPr lang="it-IT" dirty="0" err="1">
                <a:latin typeface="Garamond" panose="02020404030301010803" pitchFamily="18" charset="0"/>
              </a:rPr>
              <a:t>concept</a:t>
            </a:r>
            <a:r>
              <a:rPr lang="it-IT" dirty="0">
                <a:latin typeface="Garamond" panose="02020404030301010803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it-IT" dirty="0">
                <a:latin typeface="Garamond" panose="02020404030301010803" pitchFamily="18" charset="0"/>
              </a:rPr>
              <a:t>Esamina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il coinvolgimento</a:t>
            </a:r>
            <a:r>
              <a:rPr lang="it-IT" dirty="0">
                <a:latin typeface="Garamond" panose="02020404030301010803" pitchFamily="18" charset="0"/>
              </a:rPr>
              <a:t> della </a:t>
            </a:r>
            <a:r>
              <a:rPr lang="it-IT" b="1" i="1" dirty="0">
                <a:solidFill>
                  <a:srgbClr val="002060"/>
                </a:solidFill>
                <a:latin typeface="Garamond" panose="02020404030301010803" pitchFamily="18" charset="0"/>
              </a:rPr>
              <a:t>funzione di produzione</a:t>
            </a:r>
            <a:r>
              <a:rPr lang="it-IT" dirty="0">
                <a:latin typeface="Garamond" panose="02020404030301010803" pitchFamily="18" charset="0"/>
              </a:rPr>
              <a:t> nella fase di design del prodotto, la gestione delle modifiche/versioni di sviluppo e il passaggio della distinta base (BOM, Bill Of </a:t>
            </a:r>
            <a:r>
              <a:rPr lang="it-IT" dirty="0" err="1">
                <a:latin typeface="Garamond" panose="02020404030301010803" pitchFamily="18" charset="0"/>
              </a:rPr>
              <a:t>Material</a:t>
            </a:r>
            <a:r>
              <a:rPr lang="it-IT" dirty="0">
                <a:latin typeface="Garamond" panose="02020404030301010803" pitchFamily="18" charset="0"/>
              </a:rPr>
              <a:t>) tra produzione e progettazione.</a:t>
            </a:r>
          </a:p>
          <a:p>
            <a:pPr algn="just">
              <a:spcAft>
                <a:spcPts val="600"/>
              </a:spcAft>
            </a:pPr>
            <a:r>
              <a:rPr lang="it-IT" dirty="0">
                <a:latin typeface="Garamond" panose="02020404030301010803" pitchFamily="18" charset="0"/>
              </a:rPr>
              <a:t>Affronta la gestione delle richieste di modifica e le pratiche di gestione del processo di sviluppo.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79267" y="1014546"/>
            <a:ext cx="167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PRODOTTO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7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asellaDiTesto 8">
            <a:hlinkClick r:id="rId4" action="ppaction://hlinksldjump"/>
          </p:cNvPr>
          <p:cNvSpPr txBox="1"/>
          <p:nvPr/>
        </p:nvSpPr>
        <p:spPr>
          <a:xfrm>
            <a:off x="679266" y="3712631"/>
            <a:ext cx="106854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Verifica come viene realizzata la pianificazione </a:t>
            </a:r>
            <a:r>
              <a:rPr lang="it-IT" dirty="0">
                <a:latin typeface="Garamond" panose="02020404030301010803" pitchFamily="18" charset="0"/>
              </a:rPr>
              <a:t>del ciclo di lavorazione del prodotto.</a:t>
            </a:r>
          </a:p>
          <a:p>
            <a:pPr algn="just">
              <a:spcAft>
                <a:spcPts val="600"/>
              </a:spcAft>
            </a:pPr>
            <a:r>
              <a:rPr lang="it-IT" dirty="0">
                <a:latin typeface="Garamond" panose="02020404030301010803" pitchFamily="18" charset="0"/>
              </a:rPr>
              <a:t>Se l’azienda implementa simulazioni di Virtual </a:t>
            </a:r>
            <a:r>
              <a:rPr lang="it-IT" dirty="0" err="1">
                <a:latin typeface="Garamond" panose="02020404030301010803" pitchFamily="18" charset="0"/>
              </a:rPr>
              <a:t>Commissioning</a:t>
            </a:r>
            <a:r>
              <a:rPr lang="it-IT" dirty="0">
                <a:latin typeface="Garamond" panose="02020404030301010803" pitchFamily="18" charset="0"/>
              </a:rPr>
              <a:t> per riprodurre il comportamento fisico dell’</a:t>
            </a:r>
            <a:r>
              <a:rPr lang="it-IT" dirty="0" err="1">
                <a:latin typeface="Garamond" panose="02020404030301010803" pitchFamily="18" charset="0"/>
              </a:rPr>
              <a:t>asset</a:t>
            </a:r>
            <a:r>
              <a:rPr lang="it-IT" dirty="0">
                <a:latin typeface="Garamond" panose="02020404030301010803" pitchFamily="18" charset="0"/>
              </a:rPr>
              <a:t> o dell’impianto - tecnicamente controllati da PLC o Motion Control o CNC e altro - in maniera virtuale al fine di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testare i codici</a:t>
            </a:r>
            <a:r>
              <a:rPr lang="it-IT" dirty="0">
                <a:latin typeface="Garamond" panose="02020404030301010803" pitchFamily="18" charset="0"/>
              </a:rPr>
              <a:t> e rimuovere errori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prima</a:t>
            </a:r>
            <a:r>
              <a:rPr lang="it-IT" dirty="0">
                <a:latin typeface="Garamond" panose="02020404030301010803" pitchFamily="18" charset="0"/>
              </a:rPr>
              <a:t> della costruzione delle componenti fisiche.</a:t>
            </a:r>
          </a:p>
          <a:p>
            <a:pPr algn="just">
              <a:spcAft>
                <a:spcPts val="600"/>
              </a:spcAft>
            </a:pPr>
            <a:r>
              <a:rPr lang="it-IT" dirty="0">
                <a:latin typeface="Garamond" panose="02020404030301010803" pitchFamily="18" charset="0"/>
              </a:rPr>
              <a:t>Tenendo conto che, il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collo di bottiglia</a:t>
            </a:r>
            <a:r>
              <a:rPr lang="it-IT" dirty="0">
                <a:latin typeface="Garamond" panose="02020404030301010803" pitchFamily="18" charset="0"/>
              </a:rPr>
              <a:t> è il punto in cui un sistema di produzione ha le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minori performance</a:t>
            </a:r>
            <a:r>
              <a:rPr lang="it-IT" dirty="0">
                <a:latin typeface="Garamond" panose="02020404030301010803" pitchFamily="18" charset="0"/>
              </a:rPr>
              <a:t> tra un insieme di punti da percorrere, l’ultima domanda riguarda il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sistema di bilanciamento del carico di lavoro</a:t>
            </a:r>
            <a:r>
              <a:rPr lang="it-IT" dirty="0">
                <a:latin typeface="Garamond" panose="02020404030301010803" pitchFamily="18" charset="0"/>
              </a:rPr>
              <a:t> adottato dall’Azienda durante 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la progettazione del sistema produttivo</a:t>
            </a:r>
            <a:r>
              <a:rPr lang="it-IT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79266" y="3438310"/>
            <a:ext cx="1068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IMPIANTO/PROCESSO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12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139125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 build="p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123825"/>
            <a:ext cx="6591300" cy="6610350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37153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hlinkClick r:id="rId2" action="ppaction://hlinksldjump"/>
          </p:cNvPr>
          <p:cNvSpPr txBox="1"/>
          <p:nvPr/>
        </p:nvSpPr>
        <p:spPr>
          <a:xfrm>
            <a:off x="679266" y="143687"/>
            <a:ext cx="10685417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A2 Production Management</a:t>
            </a:r>
          </a:p>
          <a:p>
            <a:endParaRPr lang="it-IT" dirty="0">
              <a:latin typeface="Garamond" panose="02020404030301010803" pitchFamily="18" charset="0"/>
            </a:endParaRPr>
          </a:p>
          <a:p>
            <a:endParaRPr lang="it-IT" dirty="0">
              <a:latin typeface="Garamond" panose="020204040303010108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dirty="0">
                <a:latin typeface="Garamond" panose="02020404030301010803" pitchFamily="18" charset="0"/>
              </a:rPr>
              <a:t>13 domande che riguardano :</a:t>
            </a:r>
          </a:p>
          <a:p>
            <a:pPr algn="just">
              <a:spcAft>
                <a:spcPts val="600"/>
              </a:spcAft>
            </a:pPr>
            <a:endParaRPr lang="it-IT" dirty="0">
              <a:latin typeface="Garamond" panose="02020404030301010803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Pianificazione della produzione: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Piano aggregato di produzione (previsioni di vendita, scorte, ordini,….)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La pianificazione dell’approvvigionamento di materiali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Come vengono lanciati gli ordini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Supporti utilizzati per :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Garamond" panose="02020404030301010803" pitchFamily="18" charset="0"/>
              </a:rPr>
              <a:t>La capacità degli impianti (pianificazione dei requisiti  e turnazione della manodopera)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Garamond" panose="02020404030301010803" pitchFamily="18" charset="0"/>
              </a:rPr>
              <a:t>La gestione degli ordini di lavoro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Flusso dei materiali: attraverso le diverse unità produttive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Controllo dello stato del WIP (Work In </a:t>
            </a:r>
            <a:r>
              <a:rPr lang="it-IT" dirty="0" err="1">
                <a:latin typeface="Garamond" panose="02020404030301010803" pitchFamily="18" charset="0"/>
              </a:rPr>
              <a:t>ProCess</a:t>
            </a:r>
            <a:r>
              <a:rPr lang="it-IT" dirty="0">
                <a:latin typeface="Garamond" panose="02020404030301010803" pitchFamily="18" charset="0"/>
              </a:rPr>
              <a:t>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Gestione liste di </a:t>
            </a:r>
            <a:r>
              <a:rPr lang="it-IT" dirty="0" err="1">
                <a:latin typeface="Garamond" panose="02020404030301010803" pitchFamily="18" charset="0"/>
              </a:rPr>
              <a:t>Dispatching</a:t>
            </a:r>
            <a:r>
              <a:rPr lang="it-IT" dirty="0">
                <a:latin typeface="Garamond" panose="02020404030301010803" pitchFamily="18" charset="0"/>
              </a:rPr>
              <a:t>: con requisiti nell’ordine di lavoro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latin typeface="Garamond" panose="02020404030301010803" pitchFamily="18" charset="0"/>
              </a:rPr>
              <a:t>Rescheduling</a:t>
            </a:r>
            <a:r>
              <a:rPr lang="it-IT" dirty="0">
                <a:latin typeface="Garamond" panose="02020404030301010803" pitchFamily="18" charset="0"/>
              </a:rPr>
              <a:t> delle operazioni: modica in base a priorità e, in generale, a eccezioni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Reporting: sullo stato di utilizzo dei macchinari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dirty="0">
              <a:latin typeface="Garamond" panose="02020404030301010803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7" name="Rettangolo 6">
            <a:hlinkClick r:id="rId5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2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171450"/>
            <a:ext cx="6591300" cy="6515100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339777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hlinkClick r:id="rId2" action="ppaction://hlinksldjump"/>
          </p:cNvPr>
          <p:cNvSpPr txBox="1"/>
          <p:nvPr/>
        </p:nvSpPr>
        <p:spPr>
          <a:xfrm>
            <a:off x="679266" y="143687"/>
            <a:ext cx="10685417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A3 </a:t>
            </a:r>
            <a:r>
              <a:rPr lang="it-IT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Quality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 Management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Garamond" panose="02020404030301010803" pitchFamily="18" charset="0"/>
            </a:endParaRPr>
          </a:p>
          <a:p>
            <a:pPr marL="342900" indent="-342900" algn="just">
              <a:spcAft>
                <a:spcPts val="600"/>
              </a:spcAft>
              <a:buAutoNum type="arabicPlain" startAt="13"/>
            </a:pPr>
            <a:r>
              <a:rPr lang="it-IT" dirty="0">
                <a:latin typeface="Garamond" panose="02020404030301010803" pitchFamily="18" charset="0"/>
              </a:rPr>
              <a:t>domande che riguardano:</a:t>
            </a:r>
          </a:p>
          <a:p>
            <a:pPr marL="342900" indent="-342900" algn="just">
              <a:spcAft>
                <a:spcPts val="600"/>
              </a:spcAft>
              <a:buAutoNum type="arabicPlain" startAt="13"/>
            </a:pPr>
            <a:endParaRPr lang="it-IT" dirty="0">
              <a:latin typeface="Garamond" panose="02020404030301010803" pitchFamily="18" charset="0"/>
            </a:endParaRPr>
          </a:p>
          <a:p>
            <a:pPr marL="342900" indent="-342900" algn="just">
              <a:spcAft>
                <a:spcPts val="600"/>
              </a:spcAft>
              <a:buAutoNum type="arabicPlain" startAt="13"/>
            </a:pPr>
            <a:endParaRPr lang="it-IT" dirty="0">
              <a:latin typeface="Garamond" panose="02020404030301010803" pitchFamily="18" charset="0"/>
            </a:endParaRPr>
          </a:p>
          <a:p>
            <a:r>
              <a:rPr lang="it-IT" b="1" dirty="0">
                <a:latin typeface="Garamond" panose="02020404030301010803" pitchFamily="18" charset="0"/>
              </a:rPr>
              <a:t>Gestione della Qualità</a:t>
            </a:r>
            <a:r>
              <a:rPr lang="it-IT" dirty="0">
                <a:latin typeface="Garamond" panose="02020404030301010803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L’azienda adotta un Sistema di gestione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Procedure: attività commerciali, approvvigionamenti, produzione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Controlli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Problemi: procedura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Analisi dei rischi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Misurazioni di qualità in produzione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Analisi dei dati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Problemi: analisi per azioni di miglioramento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Interazione: tra dipartimento qualità e le altre funzioni aziendali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Tracciamento: sistemi informativi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Analisi dei dati risultanti dalle ispezioni/prove di qualità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7" name="Rettangolo 6">
            <a:hlinkClick r:id="rId5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57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80975"/>
            <a:ext cx="6629400" cy="64960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6682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hlinkClick r:id="rId2" action="ppaction://hlinksldjump"/>
          </p:cNvPr>
          <p:cNvSpPr txBox="1"/>
          <p:nvPr/>
        </p:nvSpPr>
        <p:spPr>
          <a:xfrm>
            <a:off x="679266" y="143687"/>
            <a:ext cx="10685417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A4 </a:t>
            </a:r>
            <a:r>
              <a:rPr lang="it-IT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Maintenance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 Management</a:t>
            </a: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dirty="0">
                <a:latin typeface="Garamond" panose="02020404030301010803" pitchFamily="18" charset="0"/>
              </a:rPr>
              <a:t>13 domande che riguardano:</a:t>
            </a:r>
          </a:p>
          <a:p>
            <a:endParaRPr lang="it-IT" dirty="0">
              <a:latin typeface="Garamond" panose="02020404030301010803" pitchFamily="18" charset="0"/>
            </a:endParaRPr>
          </a:p>
          <a:p>
            <a:endParaRPr lang="it-IT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Attività di manutenzione: come sono organizzate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Piani di manutenzione: definizione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Politica manutentiva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Analisi dei guasti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Criticità: gestione dei materiali di ricambio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Ordine di lavoro: all’interno del processo di esecuzione della manutenzione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L’analisi dei dati provenienti da ispezioni/monitoraggio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Strumenti impiegati per la manutenzione se sono integrati «in rete» al fine di fornire una connessione remota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Diagnostica e/o prognostica del guasto: connessi con gli strumenti di monitoraggio / ispezione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Magazzino: analisi per identificare i materiali di ricambio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Interazione: dipartimento di manutenzione con quello di produzione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Empowerment: responsabilizzazione del personale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latin typeface="Garamond" panose="020204040303010108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7" name="Rettangolo 6">
            <a:hlinkClick r:id="rId5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6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171450"/>
            <a:ext cx="6572250" cy="65151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07986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hlinkClick r:id="rId2" action="ppaction://hlinksldjump"/>
          </p:cNvPr>
          <p:cNvSpPr txBox="1"/>
          <p:nvPr/>
        </p:nvSpPr>
        <p:spPr>
          <a:xfrm>
            <a:off x="679266" y="143687"/>
            <a:ext cx="1068541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A5 </a:t>
            </a:r>
            <a:r>
              <a:rPr lang="it-IT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Logistic</a:t>
            </a: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 Management</a:t>
            </a: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dirty="0">
                <a:latin typeface="Garamond" panose="02020404030301010803" pitchFamily="18" charset="0"/>
              </a:rPr>
              <a:t>6 domande che riguardano:</a:t>
            </a:r>
          </a:p>
          <a:p>
            <a:pPr algn="just">
              <a:spcAft>
                <a:spcPts val="600"/>
              </a:spcAft>
            </a:pPr>
            <a:endParaRPr lang="it-IT" dirty="0">
              <a:latin typeface="Garamond" panose="02020404030301010803" pitchFamily="18" charset="0"/>
            </a:endParaRPr>
          </a:p>
          <a:p>
            <a:pPr algn="just">
              <a:spcAft>
                <a:spcPts val="600"/>
              </a:spcAft>
            </a:pPr>
            <a:endParaRPr lang="it-IT" dirty="0">
              <a:latin typeface="Garamond" panose="02020404030301010803" pitchFamily="18" charset="0"/>
            </a:endParaRPr>
          </a:p>
          <a:p>
            <a:pPr algn="just">
              <a:spcAft>
                <a:spcPts val="600"/>
              </a:spcAft>
            </a:pPr>
            <a:endParaRPr lang="it-IT" dirty="0">
              <a:latin typeface="Garamond" panose="02020404030301010803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Controllo operativo del magazzino: tecnologie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Allocazione: dei materiali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Lean production</a:t>
            </a:r>
            <a:r>
              <a:rPr lang="it-IT" b="1" dirty="0">
                <a:latin typeface="Garamond" panose="02020404030301010803" pitchFamily="18" charset="0"/>
              </a:rPr>
              <a:t>: </a:t>
            </a:r>
            <a:r>
              <a:rPr lang="it-IT" dirty="0">
                <a:latin typeface="Garamond" panose="02020404030301010803" pitchFamily="18" charset="0"/>
              </a:rPr>
              <a:t>pratiche adottate per la logistica interna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latin typeface="Garamond" panose="02020404030301010803" pitchFamily="18" charset="0"/>
              </a:rPr>
              <a:t>Picking</a:t>
            </a:r>
            <a:r>
              <a:rPr lang="it-IT" dirty="0">
                <a:latin typeface="Garamond" panose="02020404030301010803" pitchFamily="18" charset="0"/>
              </a:rPr>
              <a:t>: tecnologie adottate per l’alimentazione verso i reparti produttivi dei materiali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Prestazioni: misurazioni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latin typeface="Garamond" panose="02020404030301010803" pitchFamily="18" charset="0"/>
              </a:rPr>
              <a:t>Revamping</a:t>
            </a:r>
            <a:r>
              <a:rPr lang="it-IT" dirty="0">
                <a:latin typeface="Garamond" panose="02020404030301010803" pitchFamily="18" charset="0"/>
              </a:rPr>
              <a:t>: degli </a:t>
            </a:r>
            <a:r>
              <a:rPr lang="it-IT" dirty="0" err="1">
                <a:latin typeface="Garamond" panose="02020404030301010803" pitchFamily="18" charset="0"/>
              </a:rPr>
              <a:t>asset</a:t>
            </a:r>
            <a:r>
              <a:rPr lang="it-IT" dirty="0">
                <a:latin typeface="Garamond" panose="02020404030301010803" pitchFamily="18" charset="0"/>
              </a:rPr>
              <a:t> di </a:t>
            </a:r>
            <a:r>
              <a:rPr lang="it-IT" dirty="0" err="1">
                <a:latin typeface="Garamond" panose="02020404030301010803" pitchFamily="18" charset="0"/>
              </a:rPr>
              <a:t>Materials</a:t>
            </a:r>
            <a:r>
              <a:rPr lang="it-IT" dirty="0">
                <a:latin typeface="Garamond" panose="02020404030301010803" pitchFamily="18" charset="0"/>
              </a:rPr>
              <a:t> Storage (</a:t>
            </a:r>
            <a:r>
              <a:rPr lang="it-IT" dirty="0" err="1">
                <a:latin typeface="Garamond" panose="02020404030301010803" pitchFamily="18" charset="0"/>
              </a:rPr>
              <a:t>Scafalature</a:t>
            </a:r>
            <a:r>
              <a:rPr lang="it-IT" dirty="0">
                <a:latin typeface="Garamond" panose="02020404030301010803" pitchFamily="18" charset="0"/>
              </a:rPr>
              <a:t> </a:t>
            </a:r>
            <a:r>
              <a:rPr lang="it-IT" dirty="0" err="1">
                <a:latin typeface="Garamond" panose="02020404030301010803" pitchFamily="18" charset="0"/>
              </a:rPr>
              <a:t>portapallet</a:t>
            </a:r>
            <a:r>
              <a:rPr lang="it-IT" dirty="0">
                <a:latin typeface="Garamond" panose="02020404030301010803" pitchFamily="18" charset="0"/>
              </a:rPr>
              <a:t>, ecc.) e </a:t>
            </a:r>
            <a:r>
              <a:rPr lang="it-IT" dirty="0" err="1">
                <a:latin typeface="Garamond" panose="02020404030301010803" pitchFamily="18" charset="0"/>
              </a:rPr>
              <a:t>Material</a:t>
            </a:r>
            <a:r>
              <a:rPr lang="it-IT" dirty="0">
                <a:latin typeface="Garamond" panose="02020404030301010803" pitchFamily="18" charset="0"/>
              </a:rPr>
              <a:t> </a:t>
            </a:r>
            <a:r>
              <a:rPr lang="it-IT" dirty="0" err="1">
                <a:latin typeface="Garamond" panose="02020404030301010803" pitchFamily="18" charset="0"/>
              </a:rPr>
              <a:t>handling</a:t>
            </a:r>
            <a:r>
              <a:rPr lang="it-IT" dirty="0">
                <a:latin typeface="Garamond" panose="02020404030301010803" pitchFamily="18" charset="0"/>
              </a:rPr>
              <a:t> (carrelli elevatori, </a:t>
            </a:r>
            <a:r>
              <a:rPr lang="it-IT" dirty="0" err="1">
                <a:latin typeface="Garamond" panose="02020404030301010803" pitchFamily="18" charset="0"/>
              </a:rPr>
              <a:t>rulliere</a:t>
            </a:r>
            <a:r>
              <a:rPr lang="it-IT" dirty="0">
                <a:latin typeface="Garamond" panose="02020404030301010803" pitchFamily="18" charset="0"/>
              </a:rPr>
              <a:t>, ecc.)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latin typeface="Garamond" panose="02020404030301010803" pitchFamily="18" charset="0"/>
            </a:endParaRPr>
          </a:p>
          <a:p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7" name="Rettangolo 6">
            <a:hlinkClick r:id="rId5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9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152400"/>
            <a:ext cx="6648450" cy="65532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19712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7644" y="666199"/>
            <a:ext cx="106854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32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fornisce</a:t>
            </a:r>
            <a:r>
              <a:rPr lang="it-IT" sz="1600" dirty="0">
                <a:latin typeface="Garamond" panose="02020404030301010803" pitchFamily="18" charset="0"/>
              </a:rPr>
              <a:t> </a:t>
            </a:r>
            <a:r>
              <a:rPr lang="it-IT" sz="32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una</a:t>
            </a:r>
            <a:r>
              <a:rPr lang="it-IT" sz="1600" dirty="0">
                <a:latin typeface="Garamond" panose="02020404030301010803" pitchFamily="18" charset="0"/>
              </a:rPr>
              <a:t> </a:t>
            </a:r>
            <a:r>
              <a:rPr lang="it-IT" sz="32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indicazione</a:t>
            </a:r>
            <a:r>
              <a:rPr lang="it-IT" sz="1600" dirty="0">
                <a:latin typeface="Garamond" panose="02020404030301010803" pitchFamily="18" charset="0"/>
              </a:rPr>
              <a:t> </a:t>
            </a:r>
            <a:r>
              <a:rPr lang="it-IT" sz="32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della</a:t>
            </a:r>
            <a:r>
              <a:rPr lang="it-IT" sz="1600" dirty="0">
                <a:latin typeface="Garamond" panose="02020404030301010803" pitchFamily="18" charset="0"/>
              </a:rPr>
              <a:t> </a:t>
            </a:r>
            <a:r>
              <a:rPr lang="it-IT" sz="32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maturità digitale</a:t>
            </a:r>
            <a:endParaRPr lang="it-IT" sz="2400" b="1" cap="sm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Fotografa</a:t>
            </a:r>
            <a:r>
              <a:rPr lang="it-IT" dirty="0">
                <a:latin typeface="Garamond" panose="02020404030301010803" pitchFamily="18" charset="0"/>
              </a:rPr>
              <a:t> </a:t>
            </a:r>
            <a:r>
              <a:rPr lang="it-IT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la posizione dell’azienda </a:t>
            </a:r>
            <a:r>
              <a:rPr lang="it-IT" dirty="0">
                <a:latin typeface="Garamond" panose="02020404030301010803" pitchFamily="18" charset="0"/>
              </a:rPr>
              <a:t>rispetto alle possibilità </a:t>
            </a:r>
            <a:r>
              <a:rPr lang="it-IT" sz="20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offerte</a:t>
            </a:r>
            <a:r>
              <a:rPr lang="it-IT" dirty="0">
                <a:latin typeface="Garamond" panose="02020404030301010803" pitchFamily="18" charset="0"/>
              </a:rPr>
              <a:t> da Industria 4.0</a:t>
            </a:r>
          </a:p>
          <a:p>
            <a:pPr algn="just">
              <a:spcAft>
                <a:spcPts val="600"/>
              </a:spcAft>
            </a:pPr>
            <a:r>
              <a:rPr lang="it-IT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Permette di individuare </a:t>
            </a:r>
            <a:r>
              <a:rPr lang="it-IT" dirty="0">
                <a:latin typeface="Garamond" panose="02020404030301010803" pitchFamily="18" charset="0"/>
              </a:rPr>
              <a:t>possibili </a:t>
            </a:r>
            <a:r>
              <a:rPr lang="it-IT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soluzioni</a:t>
            </a:r>
            <a:r>
              <a:rPr lang="it-IT" dirty="0">
                <a:latin typeface="Garamond" panose="02020404030301010803" pitchFamily="18" charset="0"/>
              </a:rPr>
              <a:t> per </a:t>
            </a:r>
            <a:r>
              <a:rPr lang="it-IT" sz="24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migliorare i processi e la competitività</a:t>
            </a:r>
            <a:r>
              <a:rPr lang="it-IT" dirty="0">
                <a:latin typeface="Garamond" panose="02020404030301010803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it-IT" dirty="0">
                <a:latin typeface="Garamond" panose="02020404030301010803" pitchFamily="18" charset="0"/>
              </a:rPr>
              <a:t>rispetto a quattro dimensioni di analisi delle </a:t>
            </a:r>
            <a:r>
              <a:rPr lang="it-IT" sz="28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aree di processo</a:t>
            </a:r>
            <a:r>
              <a:rPr lang="it-IT" dirty="0">
                <a:latin typeface="Garamond" panose="02020404030301010803" pitchFamily="18" charset="0"/>
              </a:rPr>
              <a:t>:</a:t>
            </a:r>
          </a:p>
          <a:p>
            <a:pPr algn="ctr">
              <a:spcAft>
                <a:spcPts val="600"/>
              </a:spcAft>
            </a:pPr>
            <a:r>
              <a:rPr lang="it-IT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Esecuzione</a:t>
            </a:r>
          </a:p>
          <a:p>
            <a:pPr algn="ctr">
              <a:spcAft>
                <a:spcPts val="600"/>
              </a:spcAft>
            </a:pPr>
            <a:r>
              <a:rPr lang="it-IT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Monitoraggio e Controllo</a:t>
            </a:r>
          </a:p>
          <a:p>
            <a:pPr algn="ctr">
              <a:spcAft>
                <a:spcPts val="600"/>
              </a:spcAft>
            </a:pPr>
            <a:r>
              <a:rPr lang="it-IT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Tecnologia</a:t>
            </a:r>
          </a:p>
          <a:p>
            <a:pPr algn="ctr">
              <a:spcAft>
                <a:spcPts val="600"/>
              </a:spcAft>
            </a:pPr>
            <a:r>
              <a:rPr lang="it-IT" sz="28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Organizzazione</a:t>
            </a:r>
          </a:p>
          <a:p>
            <a:pPr algn="ctr">
              <a:spcAft>
                <a:spcPts val="600"/>
              </a:spcAft>
            </a:pPr>
            <a:endParaRPr lang="it-IT" sz="1400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dirty="0">
                <a:latin typeface="Garamond" panose="02020404030301010803" pitchFamily="18" charset="0"/>
              </a:rPr>
              <a:t>che compongono la </a:t>
            </a:r>
            <a:r>
              <a:rPr lang="it-IT" sz="32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catena del valore</a:t>
            </a:r>
            <a:r>
              <a:rPr lang="it-IT" dirty="0">
                <a:latin typeface="Garamond" panose="02020404030301010803" pitchFamily="18" charset="0"/>
              </a:rPr>
              <a:t> di un’azienda.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5142552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hlinkClick r:id="rId2" action="ppaction://hlinksldjump"/>
          </p:cNvPr>
          <p:cNvSpPr txBox="1"/>
          <p:nvPr/>
        </p:nvSpPr>
        <p:spPr>
          <a:xfrm>
            <a:off x="338072" y="416304"/>
            <a:ext cx="1068541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A6 Supply Chain Management</a:t>
            </a: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Previsione della domanda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Gestione delle promozioni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Gestione picchi di richiesta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Posizionamento scorte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Selezione codici da gestire a scorta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Pianificazione aggregata (capacità interna + fornitori)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Tracciamento dei flussi fisici della </a:t>
            </a:r>
            <a:r>
              <a:rPr lang="it-IT" dirty="0" err="1">
                <a:latin typeface="Garamond" panose="02020404030301010803" pitchFamily="18" charset="0"/>
              </a:rPr>
              <a:t>supply</a:t>
            </a:r>
            <a:r>
              <a:rPr lang="it-IT" dirty="0">
                <a:latin typeface="Garamond" panose="02020404030301010803" pitchFamily="18" charset="0"/>
              </a:rPr>
              <a:t> </a:t>
            </a:r>
            <a:r>
              <a:rPr lang="it-IT" dirty="0" err="1">
                <a:latin typeface="Garamond" panose="02020404030301010803" pitchFamily="18" charset="0"/>
              </a:rPr>
              <a:t>chain</a:t>
            </a:r>
            <a:endParaRPr lang="it-IT" dirty="0">
              <a:latin typeface="Garamond" panose="02020404030301010803" pitchFamily="18" charset="0"/>
            </a:endParaRP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latin typeface="Garamond" panose="02020404030301010803" pitchFamily="18" charset="0"/>
              </a:rPr>
              <a:t>Vendor</a:t>
            </a:r>
            <a:r>
              <a:rPr lang="it-IT" dirty="0">
                <a:latin typeface="Garamond" panose="02020404030301010803" pitchFamily="18" charset="0"/>
              </a:rPr>
              <a:t> rating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Supply </a:t>
            </a:r>
            <a:r>
              <a:rPr lang="it-IT" dirty="0" err="1">
                <a:latin typeface="Garamond" panose="02020404030301010803" pitchFamily="18" charset="0"/>
              </a:rPr>
              <a:t>risk</a:t>
            </a:r>
            <a:r>
              <a:rPr lang="it-IT" dirty="0">
                <a:latin typeface="Garamond" panose="02020404030301010803" pitchFamily="18" charset="0"/>
              </a:rPr>
              <a:t> management</a:t>
            </a:r>
          </a:p>
          <a:p>
            <a:r>
              <a:rPr lang="it-IT" dirty="0">
                <a:latin typeface="Garamond" panose="02020404030301010803" pitchFamily="18" charset="0"/>
                <a:hlinkClick r:id="rId2" action="ppaction://hlinksldjump"/>
              </a:rPr>
              <a:t>#23. Diapositiva 23</a:t>
            </a:r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5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6" name="Rettangolo 5">
            <a:hlinkClick r:id="rId5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88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180975"/>
            <a:ext cx="6591300" cy="64960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17569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32" y="1306286"/>
            <a:ext cx="7547428" cy="4245428"/>
          </a:xfrm>
          <a:prstGeom prst="rect">
            <a:avLst/>
          </a:prstGeom>
        </p:spPr>
      </p:pic>
      <p:sp>
        <p:nvSpPr>
          <p:cNvPr id="5" name="CasellaDiTesto 4">
            <a:hlinkClick r:id="rId3" action="ppaction://hlinksldjump"/>
          </p:cNvPr>
          <p:cNvSpPr txBox="1"/>
          <p:nvPr/>
        </p:nvSpPr>
        <p:spPr>
          <a:xfrm>
            <a:off x="283481" y="238883"/>
            <a:ext cx="1068541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A7 Smart Product</a:t>
            </a: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lvl="1">
              <a:spcAft>
                <a:spcPts val="1800"/>
              </a:spcAft>
            </a:pP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Intelligenza del prodotto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 principali componenti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Le funzionalità aggiuntive in gra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do di offrire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 chi vengono comunicati i dati r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accolti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 servizi aggiuntivi che il fornitor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 offre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Se sono progettate azioni corretti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ve sul prodotto a fronte dei dati comunicati in real-time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Se e come vengono comunicati 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dati resi disponibili</a:t>
            </a:r>
          </a:p>
          <a:p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6" name="Rettangolo 5">
            <a:hlinkClick r:id="rId6" action="ppaction://hlinksldjump"/>
          </p:cNvPr>
          <p:cNvSpPr/>
          <p:nvPr/>
        </p:nvSpPr>
        <p:spPr>
          <a:xfrm>
            <a:off x="0" y="29036"/>
            <a:ext cx="12192000" cy="685800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75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hlinkClick r:id="rId2" action="ppaction://hlinksldjump"/>
          </p:cNvPr>
          <p:cNvSpPr txBox="1"/>
          <p:nvPr/>
        </p:nvSpPr>
        <p:spPr>
          <a:xfrm>
            <a:off x="283481" y="238883"/>
            <a:ext cx="1068541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A7 Smart Product</a:t>
            </a: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lvl="1">
              <a:spcAft>
                <a:spcPts val="1800"/>
              </a:spcAft>
            </a:pPr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Intelligenza del prodotto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I principali componenti che caratterizzano il prodotto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Le funzionalità aggiuntive che il prodotto è in grado di offrire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Nel caso di sensori applicati a chi vengono comunicati i dati raccolti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Se grazie ai dati comunicati, il fornitore è in grado di offrire servizi aggiuntivi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Se vengono implementate azioni correttive sul prodotto a fronte dei dati comunicati in real-time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Come vengono comunicati e resi disponibili i dati relativi al prodotto</a:t>
            </a:r>
          </a:p>
          <a:p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53912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161925"/>
            <a:ext cx="6572250" cy="65341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75268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hlinkClick r:id="rId2" action="ppaction://hlinksldjump"/>
          </p:cNvPr>
          <p:cNvSpPr txBox="1"/>
          <p:nvPr/>
        </p:nvSpPr>
        <p:spPr>
          <a:xfrm>
            <a:off x="761152" y="757498"/>
            <a:ext cx="1068541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A8 HR</a:t>
            </a: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Coinvolgimento HR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Relazioni sindacali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Piani di formazione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Coinvolgimento dipendenti</a:t>
            </a:r>
          </a:p>
          <a:p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6" name="Rettangolo 5">
            <a:hlinkClick r:id="rId5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7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171450"/>
            <a:ext cx="6686550" cy="65151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9552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hlinkClick r:id="rId2" action="ppaction://hlinksldjump"/>
          </p:cNvPr>
          <p:cNvSpPr txBox="1"/>
          <p:nvPr/>
        </p:nvSpPr>
        <p:spPr>
          <a:xfrm>
            <a:off x="565990" y="725134"/>
            <a:ext cx="10685417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Garamond" panose="02020404030301010803" pitchFamily="18" charset="0"/>
              </a:rPr>
              <a:t>A8 Sales Marketing</a:t>
            </a:r>
          </a:p>
          <a:p>
            <a:pPr algn="just"/>
            <a:endParaRPr lang="it-IT" dirty="0">
              <a:latin typeface="Garamond" panose="02020404030301010803" pitchFamily="18" charset="0"/>
            </a:endParaRP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Posizionamento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Reperibilità on-line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Garamond" panose="02020404030301010803" pitchFamily="18" charset="0"/>
                <a:hlinkClick r:id="rId3" action="ppaction://hlinksldjump"/>
              </a:rPr>
              <a:t>Utilizzo «</a:t>
            </a:r>
            <a:r>
              <a:rPr lang="it-IT" dirty="0" err="1">
                <a:solidFill>
                  <a:srgbClr val="002060"/>
                </a:solidFill>
                <a:latin typeface="Garamond" panose="02020404030301010803" pitchFamily="18" charset="0"/>
                <a:hlinkClick r:id="rId3" action="ppaction://hlinksldjump"/>
              </a:rPr>
              <a:t>proof</a:t>
            </a:r>
            <a:r>
              <a:rPr lang="it-IT" dirty="0">
                <a:solidFill>
                  <a:srgbClr val="002060"/>
                </a:solidFill>
                <a:latin typeface="Garamond" panose="02020404030301010803" pitchFamily="18" charset="0"/>
                <a:hlinkClick r:id="rId3" action="ppaction://hlinksldjump"/>
              </a:rPr>
              <a:t> of </a:t>
            </a:r>
            <a:r>
              <a:rPr lang="it-IT" dirty="0" err="1">
                <a:solidFill>
                  <a:srgbClr val="002060"/>
                </a:solidFill>
                <a:latin typeface="Garamond" panose="02020404030301010803" pitchFamily="18" charset="0"/>
                <a:hlinkClick r:id="rId3" action="ppaction://hlinksldjump"/>
              </a:rPr>
              <a:t>concept</a:t>
            </a:r>
            <a:r>
              <a:rPr lang="it-IT" dirty="0">
                <a:solidFill>
                  <a:srgbClr val="002060"/>
                </a:solidFill>
                <a:latin typeface="Garamond" panose="02020404030301010803" pitchFamily="18" charset="0"/>
                <a:hlinkClick r:id="rId3" action="ppaction://hlinksldjump"/>
              </a:rPr>
              <a:t>»</a:t>
            </a:r>
            <a:endParaRPr lang="it-IT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Stime di vendita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Garamond" panose="02020404030301010803" pitchFamily="18" charset="0"/>
              </a:rPr>
              <a:t>Post vendita</a:t>
            </a:r>
          </a:p>
          <a:p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6" name="Rettangolo 5">
            <a:hlinkClick r:id="rId6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86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56687" y="1310184"/>
            <a:ext cx="10194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Proof</a:t>
            </a:r>
            <a:r>
              <a:rPr lang="it-IT" dirty="0"/>
              <a:t> of </a:t>
            </a:r>
            <a:r>
              <a:rPr lang="it-IT" dirty="0" err="1"/>
              <a:t>Concept</a:t>
            </a:r>
            <a:r>
              <a:rPr lang="it-IT" dirty="0"/>
              <a:t> (</a:t>
            </a:r>
            <a:r>
              <a:rPr lang="it-IT" dirty="0" err="1"/>
              <a:t>PoC</a:t>
            </a:r>
            <a:r>
              <a:rPr lang="it-IT" dirty="0"/>
              <a:t>), che si può tradurre in italiano con </a:t>
            </a:r>
            <a:r>
              <a:rPr lang="it-IT" b="1" i="1" dirty="0">
                <a:solidFill>
                  <a:srgbClr val="002060"/>
                </a:solidFill>
              </a:rPr>
              <a:t>prova di concetto</a:t>
            </a:r>
            <a:r>
              <a:rPr lang="it-IT" dirty="0"/>
              <a:t>, si intende un'incompleta realizzazione o abbozzo (sinopsi) di un progetto o metodo, con lo scopo di dimostrarne la fattibilità o la fondatezza di alcuni principi o concetti costituenti.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Un esempio tipico è quello di un prototipo, ovviamente nell’era digitale parleremo della preparazione con il Cliente di un </a:t>
            </a:r>
            <a:r>
              <a:rPr lang="it-IT" b="1" dirty="0">
                <a:solidFill>
                  <a:srgbClr val="002060"/>
                </a:solidFill>
              </a:rPr>
              <a:t>Cyber </a:t>
            </a:r>
            <a:r>
              <a:rPr lang="it-IT" b="1" dirty="0" err="1">
                <a:solidFill>
                  <a:srgbClr val="002060"/>
                </a:solidFill>
              </a:rPr>
              <a:t>Physical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Sistem</a:t>
            </a:r>
            <a:r>
              <a:rPr lang="it-IT" dirty="0"/>
              <a:t> che riguarda il prodotto che gli presentiamo.</a:t>
            </a:r>
          </a:p>
          <a:p>
            <a:pPr algn="just"/>
            <a:endParaRPr lang="it-IT" dirty="0"/>
          </a:p>
          <a:p>
            <a:pPr algn="just"/>
            <a:r>
              <a:rPr lang="en-US" dirty="0"/>
              <a:t>A </a:t>
            </a:r>
            <a:r>
              <a:rPr lang="en-US" b="1" dirty="0">
                <a:solidFill>
                  <a:srgbClr val="002060"/>
                </a:solidFill>
              </a:rPr>
              <a:t>Cyber-Physical</a:t>
            </a:r>
            <a:r>
              <a:rPr lang="en-US" dirty="0"/>
              <a:t> (also styled </a:t>
            </a:r>
            <a:r>
              <a:rPr lang="en-US" dirty="0" err="1"/>
              <a:t>cyberphysical</a:t>
            </a:r>
            <a:r>
              <a:rPr lang="en-US" dirty="0"/>
              <a:t>) system (CPS) is a mechanism that is controlled or monitored by computer-based algorithms, tightly integrated with the Internet and its users</a:t>
            </a:r>
            <a:endParaRPr lang="it-IT" dirty="0"/>
          </a:p>
        </p:txBody>
      </p:sp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Freccia a sinistra 1">
            <a:hlinkClick r:id="rId3" action="ppaction://hlinksldjump"/>
          </p:cNvPr>
          <p:cNvSpPr/>
          <p:nvPr/>
        </p:nvSpPr>
        <p:spPr>
          <a:xfrm>
            <a:off x="7738281" y="4162567"/>
            <a:ext cx="1255594" cy="7642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7656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0" y="276684"/>
            <a:ext cx="9779386" cy="615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>
            <a:hlinkClick r:id="rId3" action="ppaction://hlinksldjump"/>
          </p:cNvPr>
          <p:cNvSpPr txBox="1"/>
          <p:nvPr/>
        </p:nvSpPr>
        <p:spPr>
          <a:xfrm rot="19714820">
            <a:off x="410076" y="2726891"/>
            <a:ext cx="11771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disruptive </a:t>
            </a:r>
            <a:r>
              <a:rPr 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disruption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digitale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effetto di una nuova tecnologia</a:t>
            </a:r>
          </a:p>
          <a:p>
            <a:pPr algn="just"/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processo su un modello di business</a:t>
            </a:r>
          </a:p>
        </p:txBody>
      </p:sp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8" name="Rettangolo 7">
            <a:hlinkClick r:id="rId5" action="ppaction://hlinksldjump"/>
          </p:cNvPr>
          <p:cNvSpPr/>
          <p:nvPr/>
        </p:nvSpPr>
        <p:spPr>
          <a:xfrm>
            <a:off x="0" y="-13772"/>
            <a:ext cx="12192000" cy="685800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aetta 1">
            <a:extLst>
              <a:ext uri="{FF2B5EF4-FFF2-40B4-BE49-F238E27FC236}">
                <a16:creationId xmlns:a16="http://schemas.microsoft.com/office/drawing/2014/main" id="{FA38A161-A247-4FCB-90CB-5DFDB79D7549}"/>
              </a:ext>
            </a:extLst>
          </p:cNvPr>
          <p:cNvSpPr/>
          <p:nvPr/>
        </p:nvSpPr>
        <p:spPr>
          <a:xfrm>
            <a:off x="6096000" y="3171825"/>
            <a:ext cx="1576387" cy="25717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30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2888346" y="667662"/>
            <a:ext cx="5834740" cy="5834740"/>
          </a:xfrm>
          <a:prstGeom prst="ellipse">
            <a:avLst/>
          </a:prstGeom>
          <a:solidFill>
            <a:schemeClr val="accent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2" y="261937"/>
            <a:ext cx="6429375" cy="6334125"/>
          </a:xfrm>
          <a:prstGeom prst="rect">
            <a:avLst/>
          </a:prstGeom>
        </p:spPr>
      </p:pic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1299148051"/>
      </p:ext>
    </p:extLst>
  </p:cSld>
  <p:clrMapOvr>
    <a:masterClrMapping/>
  </p:clrMapOvr>
  <p:transition spd="slow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1630" y="498136"/>
            <a:ext cx="7847098" cy="5889004"/>
          </a:xfrm>
          <a:prstGeom prst="rect">
            <a:avLst/>
          </a:prstGeom>
          <a:noFill/>
        </p:spPr>
      </p:pic>
      <p:sp>
        <p:nvSpPr>
          <p:cNvPr id="8" name="Rettangolo 7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hlinkClick r:id="rId4" action="ppaction://hlinksldjump"/>
          </p:cNvPr>
          <p:cNvSpPr txBox="1"/>
          <p:nvPr/>
        </p:nvSpPr>
        <p:spPr>
          <a:xfrm>
            <a:off x="1327741" y="2100274"/>
            <a:ext cx="101948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Mon</a:t>
            </a: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do FISICO: </a:t>
            </a:r>
            <a:r>
              <a:rPr lang="it-IT" sz="40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indipendenza d</a:t>
            </a:r>
            <a:r>
              <a:rPr lang="it-IT" sz="40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elle mac</a:t>
            </a:r>
            <a:r>
              <a:rPr lang="it-IT" sz="40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chine dall'uomo</a:t>
            </a: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(robot di vario tip</a:t>
            </a:r>
            <a:r>
              <a:rPr lang="it-IT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)</a:t>
            </a:r>
          </a:p>
          <a:p>
            <a:pPr algn="just"/>
            <a:endParaRPr lang="it-IT" sz="40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just"/>
            <a:r>
              <a:rPr lang="it-IT" sz="4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sta</a:t>
            </a:r>
            <a:r>
              <a:rPr lang="it-IT" sz="40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mpa 3D</a:t>
            </a: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fare le cose in casa</a:t>
            </a:r>
          </a:p>
        </p:txBody>
      </p:sp>
    </p:spTree>
    <p:extLst>
      <p:ext uri="{BB962C8B-B14F-4D97-AF65-F5344CB8AC3E}">
        <p14:creationId xmlns:p14="http://schemas.microsoft.com/office/powerpoint/2010/main" val="34998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  <p:sp>
        <p:nvSpPr>
          <p:cNvPr id="7" name="Rettangolo 6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7425" y="1195156"/>
            <a:ext cx="7677150" cy="5048250"/>
          </a:xfrm>
          <a:prstGeom prst="rect">
            <a:avLst/>
          </a:prstGeom>
        </p:spPr>
      </p:pic>
      <p:sp>
        <p:nvSpPr>
          <p:cNvPr id="3" name="CasellaDiTesto 2">
            <a:hlinkClick r:id="rId3" action="ppaction://hlinksldjump"/>
          </p:cNvPr>
          <p:cNvSpPr txBox="1"/>
          <p:nvPr/>
        </p:nvSpPr>
        <p:spPr>
          <a:xfrm>
            <a:off x="1327741" y="503698"/>
            <a:ext cx="101948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Rivolte all'essere umano:</a:t>
            </a:r>
          </a:p>
          <a:p>
            <a:pPr algn="just"/>
            <a:endParaRPr lang="it-I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just"/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Au</a:t>
            </a:r>
            <a:r>
              <a:rPr lang="it-IT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mentano le CAPACITA' dei si</a:t>
            </a:r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stemi AU</a:t>
            </a:r>
            <a:r>
              <a:rPr lang="it-IT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DIO-VISIVI offrendo la</a:t>
            </a:r>
          </a:p>
          <a:p>
            <a:pPr algn="just"/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Re</a:t>
            </a:r>
            <a:r>
              <a:rPr lang="it-IT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altà Aumentata e riconoscen</a:t>
            </a:r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do la GE</a:t>
            </a:r>
            <a:r>
              <a:rPr lang="it-IT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STUALITA' la trasforma</a:t>
            </a:r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in co</a:t>
            </a:r>
            <a:r>
              <a:rPr lang="it-IT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mandi ai calcolatori</a:t>
            </a:r>
          </a:p>
        </p:txBody>
      </p:sp>
    </p:spTree>
    <p:extLst>
      <p:ext uri="{BB962C8B-B14F-4D97-AF65-F5344CB8AC3E}">
        <p14:creationId xmlns:p14="http://schemas.microsoft.com/office/powerpoint/2010/main" val="96517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2888346" y="667662"/>
            <a:ext cx="5834740" cy="5834740"/>
          </a:xfrm>
          <a:prstGeom prst="ellipse">
            <a:avLst/>
          </a:prstGeom>
          <a:solidFill>
            <a:schemeClr val="accent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894" y="0"/>
            <a:ext cx="2975106" cy="335309"/>
          </a:xfrm>
          <a:prstGeom prst="rect">
            <a:avLst/>
          </a:prstGeom>
        </p:spPr>
      </p:pic>
      <p:pic>
        <p:nvPicPr>
          <p:cNvPr id="4" name="DIH_Blu copia.pdf" descr="DIH_Blu copia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8238" y="6057316"/>
            <a:ext cx="685532" cy="708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2" y="261937"/>
            <a:ext cx="6429375" cy="6334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890994" y="248183"/>
            <a:ext cx="10138956" cy="63555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AREE DI PROCESSO</a:t>
            </a:r>
            <a:endParaRPr lang="it-IT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just"/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sz="3200" b="1" cap="small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Strategy</a:t>
            </a:r>
            <a:endParaRPr lang="it-IT" sz="3200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Design </a:t>
            </a:r>
            <a:r>
              <a:rPr lang="it-IT" sz="3200" b="1" cap="small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Engineering</a:t>
            </a:r>
            <a:endParaRPr lang="it-IT" sz="3200" b="1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Production Management</a:t>
            </a:r>
          </a:p>
          <a:p>
            <a:pPr algn="ctr">
              <a:spcAft>
                <a:spcPts val="600"/>
              </a:spcAft>
            </a:pPr>
            <a:r>
              <a:rPr lang="it-IT" sz="3200" b="1" cap="small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Maintenance</a:t>
            </a: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Management</a:t>
            </a:r>
          </a:p>
          <a:p>
            <a:pPr algn="ctr">
              <a:spcAft>
                <a:spcPts val="600"/>
              </a:spcAft>
            </a:pP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Supply Chain Management</a:t>
            </a:r>
          </a:p>
          <a:p>
            <a:pPr algn="ctr">
              <a:spcAft>
                <a:spcPts val="600"/>
              </a:spcAft>
            </a:pPr>
            <a:r>
              <a:rPr lang="it-IT" sz="3200" b="1" cap="small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Logistic</a:t>
            </a: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Management</a:t>
            </a:r>
          </a:p>
          <a:p>
            <a:pPr algn="ctr">
              <a:spcAft>
                <a:spcPts val="600"/>
              </a:spcAft>
            </a:pPr>
            <a:r>
              <a:rPr lang="it-IT" sz="3200" b="1" cap="small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Quality</a:t>
            </a: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Management</a:t>
            </a:r>
          </a:p>
          <a:p>
            <a:pPr algn="ctr">
              <a:spcAft>
                <a:spcPts val="600"/>
              </a:spcAft>
            </a:pP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Sales Marketing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Smart Product</a:t>
            </a:r>
          </a:p>
          <a:p>
            <a:pPr algn="ctr">
              <a:spcAft>
                <a:spcPts val="600"/>
              </a:spcAft>
            </a:pPr>
            <a:r>
              <a:rPr lang="it-IT" sz="3200" b="1" cap="sm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HR</a:t>
            </a:r>
          </a:p>
        </p:txBody>
      </p:sp>
      <p:sp>
        <p:nvSpPr>
          <p:cNvPr id="8" name="autore, luogo data"/>
          <p:cNvSpPr txBox="1">
            <a:spLocks/>
          </p:cNvSpPr>
          <p:nvPr/>
        </p:nvSpPr>
        <p:spPr>
          <a:xfrm>
            <a:off x="3926542" y="6495647"/>
            <a:ext cx="8156424" cy="28351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11993"/>
                </a:solidFill>
                <a:latin typeface="Futura"/>
                <a:ea typeface="Futura"/>
                <a:cs typeface="Futura"/>
                <a:sym typeface="Futur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Genova 18 ottobre 2018 </a:t>
            </a:r>
          </a:p>
        </p:txBody>
      </p:sp>
    </p:spTree>
    <p:extLst>
      <p:ext uri="{BB962C8B-B14F-4D97-AF65-F5344CB8AC3E}">
        <p14:creationId xmlns:p14="http://schemas.microsoft.com/office/powerpoint/2010/main" val="27130047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2644</Words>
  <Application>Microsoft Office PowerPoint</Application>
  <PresentationFormat>Widescreen</PresentationFormat>
  <Paragraphs>534</Paragraphs>
  <Slides>81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81</vt:i4>
      </vt:variant>
    </vt:vector>
  </HeadingPairs>
  <TitlesOfParts>
    <vt:vector size="90" baseType="lpstr">
      <vt:lpstr>Arial</vt:lpstr>
      <vt:lpstr>Calibri</vt:lpstr>
      <vt:lpstr>Calibri Light</vt:lpstr>
      <vt:lpstr>Comic Sans MS</vt:lpstr>
      <vt:lpstr>Courier New</vt:lpstr>
      <vt:lpstr>Futura</vt:lpstr>
      <vt:lpstr>Garamond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CONFGE</cp:lastModifiedBy>
  <cp:revision>223</cp:revision>
  <dcterms:created xsi:type="dcterms:W3CDTF">2018-08-31T17:12:22Z</dcterms:created>
  <dcterms:modified xsi:type="dcterms:W3CDTF">2018-10-18T11:46:50Z</dcterms:modified>
</cp:coreProperties>
</file>