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70" r:id="rId4"/>
    <p:sldId id="261" r:id="rId5"/>
    <p:sldId id="268" r:id="rId6"/>
    <p:sldId id="271" r:id="rId7"/>
    <p:sldId id="272" r:id="rId8"/>
    <p:sldId id="273" r:id="rId9"/>
    <p:sldId id="274" r:id="rId10"/>
    <p:sldId id="275" r:id="rId11"/>
    <p:sldId id="258" r:id="rId12"/>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99" autoAdjust="0"/>
  </p:normalViewPr>
  <p:slideViewPr>
    <p:cSldViewPr>
      <p:cViewPr varScale="1">
        <p:scale>
          <a:sx n="51" d="100"/>
          <a:sy n="51" d="100"/>
        </p:scale>
        <p:origin x="-792" y="-102"/>
      </p:cViewPr>
      <p:guideLst>
        <p:guide orient="horz" pos="4320"/>
        <p:guide pos="7680"/>
      </p:guideLst>
    </p:cSldViewPr>
  </p:slideViewPr>
  <p:notesTextViewPr>
    <p:cViewPr>
      <p:scale>
        <a:sx n="1" d="1"/>
        <a:sy n="1" d="1"/>
      </p:scale>
      <p:origin x="0" y="0"/>
    </p:cViewPr>
  </p:notesTextViewPr>
  <p:notesViewPr>
    <p:cSldViewPr>
      <p:cViewPr varScale="1">
        <p:scale>
          <a:sx n="82" d="100"/>
          <a:sy n="82" d="100"/>
        </p:scale>
        <p:origin x="-387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90488" y="744538"/>
            <a:ext cx="6616700" cy="3722687"/>
          </a:xfrm>
          <a:prstGeom prst="rect">
            <a:avLst/>
          </a:prstGeom>
        </p:spPr>
        <p:txBody>
          <a:bodyPr/>
          <a:lstStyle/>
          <a:p>
            <a:endParaRPr/>
          </a:p>
        </p:txBody>
      </p:sp>
      <p:sp>
        <p:nvSpPr>
          <p:cNvPr id="125" name="Shape 125"/>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177860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15988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84827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86551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pPr algn="just"/>
            <a:r>
              <a:rPr lang="it-IT" sz="1600" dirty="0" smtClean="0"/>
              <a:t>Per</a:t>
            </a:r>
            <a:r>
              <a:rPr lang="it-IT" sz="1600" baseline="0" dirty="0" smtClean="0"/>
              <a:t> le aziende che operano nell’ambito </a:t>
            </a:r>
            <a:r>
              <a:rPr lang="it-IT" sz="1600" baseline="0" dirty="0" err="1" smtClean="0"/>
              <a:t>dell</a:t>
            </a:r>
            <a:r>
              <a:rPr lang="it-IT" sz="1600" baseline="0" dirty="0" smtClean="0"/>
              <a:t> </a:t>
            </a:r>
            <a:r>
              <a:rPr lang="it-IT" sz="1600" baseline="0" dirty="0" err="1" smtClean="0"/>
              <a:t>Ict</a:t>
            </a:r>
            <a:r>
              <a:rPr lang="it-IT" sz="1600" baseline="0" dirty="0" smtClean="0"/>
              <a:t> e che hanno seguito</a:t>
            </a:r>
            <a:r>
              <a:rPr lang="it-IT" sz="1600" dirty="0"/>
              <a:t> </a:t>
            </a:r>
            <a:r>
              <a:rPr lang="it-IT" sz="1600" dirty="0" smtClean="0"/>
              <a:t>l</a:t>
            </a:r>
            <a:r>
              <a:rPr lang="it-IT" sz="1600" baseline="0" dirty="0" smtClean="0"/>
              <a:t>’innovazione tecnologica in questi ultimi 30</a:t>
            </a:r>
            <a:r>
              <a:rPr lang="it-IT" sz="1600" dirty="0" smtClean="0"/>
              <a:t> anni, </a:t>
            </a:r>
            <a:r>
              <a:rPr lang="it-IT" sz="1600" baseline="0" dirty="0" smtClean="0"/>
              <a:t>in quel cerchio non c’è nulla di nuovo, quando parlo ai responsabili tecnici all’interno di Aitek citando </a:t>
            </a:r>
            <a:r>
              <a:rPr lang="it-IT" sz="1600" baseline="0" dirty="0" err="1" smtClean="0"/>
              <a:t>IoT</a:t>
            </a:r>
            <a:r>
              <a:rPr lang="it-IT" sz="1600" baseline="0" dirty="0" smtClean="0"/>
              <a:t> , </a:t>
            </a:r>
            <a:r>
              <a:rPr lang="it-IT" sz="1600" baseline="0" dirty="0" err="1" smtClean="0"/>
              <a:t>Industry</a:t>
            </a:r>
            <a:r>
              <a:rPr lang="it-IT" sz="1600" baseline="0" dirty="0" smtClean="0"/>
              <a:t> 4.0, A.I. mi guardano come dire va beh che c’è di nuovo?</a:t>
            </a:r>
          </a:p>
          <a:p>
            <a:pPr algn="just"/>
            <a:r>
              <a:rPr lang="it-IT" sz="1600" baseline="0" dirty="0" smtClean="0"/>
              <a:t>La novità è che finalmente i tempi sono maturi per l’applicazione di queste tecnologie in settori che hanno statisticamente tempi di reazione lunghi sulla tecnologia e che bisogna focalizzarsi sull’integrazione tra tecnologie e processi e bisogna trovare il linguaggio comune tra i due soggetti – la parola chiave a mio parere è «Convergenza»</a:t>
            </a:r>
          </a:p>
          <a:p>
            <a:endParaRPr lang="it-IT" baseline="0" dirty="0" smtClean="0"/>
          </a:p>
          <a:p>
            <a:endParaRPr lang="it-IT" dirty="0"/>
          </a:p>
        </p:txBody>
      </p:sp>
    </p:spTree>
    <p:extLst>
      <p:ext uri="{BB962C8B-B14F-4D97-AF65-F5344CB8AC3E}">
        <p14:creationId xmlns:p14="http://schemas.microsoft.com/office/powerpoint/2010/main" val="273056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r>
              <a:rPr lang="it-IT" sz="1800" dirty="0" smtClean="0"/>
              <a:t>D’altra parte se  dovessimo descrivere l’</a:t>
            </a:r>
            <a:r>
              <a:rPr lang="it-IT" sz="1800" dirty="0" err="1" smtClean="0"/>
              <a:t>industry</a:t>
            </a:r>
            <a:r>
              <a:rPr lang="it-IT" sz="1800" dirty="0" smtClean="0"/>
              <a:t> 4.0 con il piglio del romanziere avremmo un quadro abbastanza fantascientifico.</a:t>
            </a:r>
          </a:p>
          <a:p>
            <a:r>
              <a:rPr lang="it-IT" sz="1800" dirty="0" smtClean="0"/>
              <a:t>Qualcosa</a:t>
            </a:r>
            <a:r>
              <a:rPr lang="it-IT" sz="1800" baseline="0" dirty="0" smtClean="0"/>
              <a:t> c’è ma molto NO – Per cui volevo provare a fare il punto su qualcosa che sicuramente c’è e su quello che si può ottenere come qualche passo incrementale.</a:t>
            </a:r>
          </a:p>
          <a:p>
            <a:endParaRPr lang="it-IT" sz="1800" baseline="0" dirty="0" smtClean="0"/>
          </a:p>
          <a:p>
            <a:r>
              <a:rPr lang="it-IT" sz="1800" baseline="0" dirty="0" smtClean="0"/>
              <a:t>Wells – la macchina del tempo, la guerra dei mondi etc.</a:t>
            </a:r>
          </a:p>
          <a:p>
            <a:endParaRPr lang="it-IT" baseline="0" dirty="0" smtClean="0"/>
          </a:p>
          <a:p>
            <a:endParaRPr lang="it-IT" dirty="0"/>
          </a:p>
        </p:txBody>
      </p:sp>
    </p:spTree>
    <p:extLst>
      <p:ext uri="{BB962C8B-B14F-4D97-AF65-F5344CB8AC3E}">
        <p14:creationId xmlns:p14="http://schemas.microsoft.com/office/powerpoint/2010/main" val="273056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r>
              <a:rPr lang="it-IT" baseline="0" dirty="0" smtClean="0"/>
              <a:t>Ho scelto di farvi vedere alcune applicazioni concrete ed esistenti, partendo anche dalla storia che ha portato a queste applicazioni.</a:t>
            </a:r>
          </a:p>
          <a:p>
            <a:r>
              <a:rPr lang="it-IT" baseline="0" dirty="0" smtClean="0"/>
              <a:t>Autostrade </a:t>
            </a:r>
            <a:r>
              <a:rPr lang="it-IT" baseline="0" dirty="0" err="1" smtClean="0"/>
              <a:t>Early</a:t>
            </a:r>
            <a:r>
              <a:rPr lang="it-IT" baseline="0" dirty="0" smtClean="0"/>
              <a:t> </a:t>
            </a:r>
            <a:r>
              <a:rPr lang="it-IT" baseline="0" dirty="0" err="1" smtClean="0"/>
              <a:t>Adopter</a:t>
            </a:r>
            <a:r>
              <a:rPr lang="it-IT" baseline="0" dirty="0" smtClean="0"/>
              <a:t> (Rete IP, </a:t>
            </a:r>
            <a:r>
              <a:rPr lang="it-IT" baseline="0" dirty="0" err="1" smtClean="0"/>
              <a:t>IoT</a:t>
            </a:r>
            <a:r>
              <a:rPr lang="it-IT" baseline="0" dirty="0" smtClean="0"/>
              <a:t>, A.I., </a:t>
            </a:r>
            <a:r>
              <a:rPr lang="it-IT" baseline="0" dirty="0" err="1" smtClean="0"/>
              <a:t>embedded</a:t>
            </a:r>
            <a:r>
              <a:rPr lang="it-IT" baseline="0" dirty="0" smtClean="0"/>
              <a:t> etc.)</a:t>
            </a:r>
          </a:p>
          <a:p>
            <a:r>
              <a:rPr lang="it-IT" baseline="0" dirty="0" smtClean="0"/>
              <a:t>Da Autostrade alla soluzione Sesamo</a:t>
            </a:r>
          </a:p>
        </p:txBody>
      </p:sp>
    </p:spTree>
    <p:extLst>
      <p:ext uri="{BB962C8B-B14F-4D97-AF65-F5344CB8AC3E}">
        <p14:creationId xmlns:p14="http://schemas.microsoft.com/office/powerpoint/2010/main" val="295981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53213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341354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149134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870463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17784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olo e sottotitolo">
    <p:spTree>
      <p:nvGrpSpPr>
        <p:cNvPr id="1" name=""/>
        <p:cNvGrpSpPr/>
        <p:nvPr/>
      </p:nvGrpSpPr>
      <p:grpSpPr>
        <a:xfrm>
          <a:off x="0" y="0"/>
          <a:ext cx="0" cy="0"/>
          <a:chOff x="0" y="0"/>
          <a:chExt cx="0" cy="0"/>
        </a:xfrm>
      </p:grpSpPr>
      <p:sp>
        <p:nvSpPr>
          <p:cNvPr id="12" name="Linea"/>
          <p:cNvSpPr/>
          <p:nvPr/>
        </p:nvSpPr>
        <p:spPr>
          <a:xfrm>
            <a:off x="1066800" y="6680200"/>
            <a:ext cx="22252676" cy="182"/>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itolo Testo"/>
          <p:cNvSpPr txBox="1">
            <a:spLocks noGrp="1"/>
          </p:cNvSpPr>
          <p:nvPr>
            <p:ph type="title"/>
          </p:nvPr>
        </p:nvSpPr>
        <p:spPr>
          <a:xfrm>
            <a:off x="1066800" y="1854200"/>
            <a:ext cx="22237700" cy="4470400"/>
          </a:xfrm>
          <a:prstGeom prst="rect">
            <a:avLst/>
          </a:prstGeom>
        </p:spPr>
        <p:txBody>
          <a:bodyPr/>
          <a:lstStyle/>
          <a:p>
            <a:r>
              <a:t>Titolo Testo</a:t>
            </a:r>
          </a:p>
        </p:txBody>
      </p:sp>
      <p:sp>
        <p:nvSpPr>
          <p:cNvPr id="14" name="Corpo livello uno…"/>
          <p:cNvSpPr txBox="1">
            <a:spLocks noGrp="1"/>
          </p:cNvSpPr>
          <p:nvPr>
            <p:ph type="body" sz="quarter" idx="1"/>
          </p:nvPr>
        </p:nvSpPr>
        <p:spPr>
          <a:xfrm>
            <a:off x="1066800" y="7048500"/>
            <a:ext cx="22237700" cy="14351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olo - Centrato">
    <p:spTree>
      <p:nvGrpSpPr>
        <p:cNvPr id="1" name=""/>
        <p:cNvGrpSpPr/>
        <p:nvPr/>
      </p:nvGrpSpPr>
      <p:grpSpPr>
        <a:xfrm>
          <a:off x="0" y="0"/>
          <a:ext cx="0" cy="0"/>
          <a:chOff x="0" y="0"/>
          <a:chExt cx="0" cy="0"/>
        </a:xfrm>
      </p:grpSpPr>
      <p:sp>
        <p:nvSpPr>
          <p:cNvPr id="33" name="Titolo Testo"/>
          <p:cNvSpPr txBox="1">
            <a:spLocks noGrp="1"/>
          </p:cNvSpPr>
          <p:nvPr>
            <p:ph type="title"/>
          </p:nvPr>
        </p:nvSpPr>
        <p:spPr>
          <a:xfrm>
            <a:off x="1066800" y="4622800"/>
            <a:ext cx="22237700" cy="4470400"/>
          </a:xfrm>
          <a:prstGeom prst="rect">
            <a:avLst/>
          </a:prstGeom>
        </p:spPr>
        <p:txBody>
          <a:bodyPr anchor="ctr"/>
          <a:lstStyle/>
          <a:p>
            <a:r>
              <a:t>Titolo Testo</a:t>
            </a:r>
          </a:p>
        </p:txBody>
      </p:sp>
      <p:sp>
        <p:nvSpPr>
          <p:cNvPr id="3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2" name="Titolo Testo"/>
          <p:cNvSpPr txBox="1">
            <a:spLocks noGrp="1"/>
          </p:cNvSpPr>
          <p:nvPr>
            <p:ph type="title"/>
          </p:nvPr>
        </p:nvSpPr>
        <p:spPr>
          <a:prstGeom prst="rect">
            <a:avLst/>
          </a:prstGeom>
        </p:spPr>
        <p:txBody>
          <a:bodyPr/>
          <a:lstStyle/>
          <a:p>
            <a:r>
              <a:t>Titolo Testo</a:t>
            </a: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60" name="Titolo Testo"/>
          <p:cNvSpPr txBox="1">
            <a:spLocks noGrp="1"/>
          </p:cNvSpPr>
          <p:nvPr>
            <p:ph type="title"/>
          </p:nvPr>
        </p:nvSpPr>
        <p:spPr>
          <a:prstGeom prst="rect">
            <a:avLst/>
          </a:prstGeom>
        </p:spPr>
        <p:txBody>
          <a:bodyPr/>
          <a:lstStyle/>
          <a:p>
            <a:r>
              <a:t>Titolo Testo</a:t>
            </a:r>
          </a:p>
        </p:txBody>
      </p:sp>
      <p:sp>
        <p:nvSpPr>
          <p:cNvPr id="6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62"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olo, punti elenco e foto">
    <p:spTree>
      <p:nvGrpSpPr>
        <p:cNvPr id="1" name=""/>
        <p:cNvGrpSpPr/>
        <p:nvPr/>
      </p:nvGrpSpPr>
      <p:grpSpPr>
        <a:xfrm>
          <a:off x="0" y="0"/>
          <a:ext cx="0" cy="0"/>
          <a:chOff x="0" y="0"/>
          <a:chExt cx="0" cy="0"/>
        </a:xfrm>
      </p:grpSpPr>
      <p:sp>
        <p:nvSpPr>
          <p:cNvPr id="69" name="Linea"/>
          <p:cNvSpPr/>
          <p:nvPr/>
        </p:nvSpPr>
        <p:spPr>
          <a:xfrm>
            <a:off x="1066800" y="2768600"/>
            <a:ext cx="9512612" cy="186"/>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Immagine"/>
          <p:cNvSpPr>
            <a:spLocks noGrp="1"/>
          </p:cNvSpPr>
          <p:nvPr>
            <p:ph type="pic" idx="13"/>
          </p:nvPr>
        </p:nvSpPr>
        <p:spPr>
          <a:xfrm>
            <a:off x="12192000" y="0"/>
            <a:ext cx="12192000" cy="13716000"/>
          </a:xfrm>
          <a:prstGeom prst="rect">
            <a:avLst/>
          </a:prstGeom>
        </p:spPr>
        <p:txBody>
          <a:bodyPr lIns="91439" tIns="45719" rIns="91439" bIns="45719">
            <a:noAutofit/>
          </a:bodyPr>
          <a:lstStyle/>
          <a:p>
            <a:endParaRPr/>
          </a:p>
        </p:txBody>
      </p:sp>
      <p:sp>
        <p:nvSpPr>
          <p:cNvPr id="71" name="Titolo Testo"/>
          <p:cNvSpPr txBox="1">
            <a:spLocks noGrp="1"/>
          </p:cNvSpPr>
          <p:nvPr>
            <p:ph type="title"/>
          </p:nvPr>
        </p:nvSpPr>
        <p:spPr>
          <a:xfrm>
            <a:off x="1066800" y="469900"/>
            <a:ext cx="9525000" cy="1968500"/>
          </a:xfrm>
          <a:prstGeom prst="rect">
            <a:avLst/>
          </a:prstGeom>
        </p:spPr>
        <p:txBody>
          <a:bodyPr/>
          <a:lstStyle/>
          <a:p>
            <a:r>
              <a:t>Titolo Testo</a:t>
            </a:r>
          </a:p>
        </p:txBody>
      </p:sp>
      <p:sp>
        <p:nvSpPr>
          <p:cNvPr id="72" name="Corpo livello uno…"/>
          <p:cNvSpPr txBox="1">
            <a:spLocks noGrp="1"/>
          </p:cNvSpPr>
          <p:nvPr>
            <p:ph type="body" sz="half" idx="1"/>
          </p:nvPr>
        </p:nvSpPr>
        <p:spPr>
          <a:xfrm>
            <a:off x="1066800" y="3124200"/>
            <a:ext cx="9525000" cy="9372600"/>
          </a:xfrm>
          <a:prstGeom prst="rect">
            <a:avLst/>
          </a:prstGeom>
        </p:spPr>
        <p:txBody>
          <a:bodyPr/>
          <a:lstStyle>
            <a:lvl1pPr marL="457200" indent="-457200">
              <a:spcBef>
                <a:spcPts val="4200"/>
              </a:spcBef>
              <a:defRPr sz="3600">
                <a:latin typeface="Helvetica Neue"/>
                <a:ea typeface="Helvetica Neue"/>
                <a:cs typeface="Helvetica Neue"/>
                <a:sym typeface="Helvetica Neue"/>
              </a:defRPr>
            </a:lvl1pPr>
            <a:lvl2pPr marL="914400" indent="-457200">
              <a:spcBef>
                <a:spcPts val="4200"/>
              </a:spcBef>
              <a:defRPr sz="3600">
                <a:latin typeface="Helvetica Neue"/>
                <a:ea typeface="Helvetica Neue"/>
                <a:cs typeface="Helvetica Neue"/>
                <a:sym typeface="Helvetica Neue"/>
              </a:defRPr>
            </a:lvl2pPr>
            <a:lvl3pPr marL="1371600" indent="-457200">
              <a:spcBef>
                <a:spcPts val="4200"/>
              </a:spcBef>
              <a:defRPr sz="3600">
                <a:latin typeface="Helvetica Neue"/>
                <a:ea typeface="Helvetica Neue"/>
                <a:cs typeface="Helvetica Neue"/>
                <a:sym typeface="Helvetica Neue"/>
              </a:defRPr>
            </a:lvl3pPr>
            <a:lvl4pPr marL="1828800" indent="-457200">
              <a:spcBef>
                <a:spcPts val="4200"/>
              </a:spcBef>
              <a:defRPr sz="3600">
                <a:latin typeface="Helvetica Neue"/>
                <a:ea typeface="Helvetica Neue"/>
                <a:cs typeface="Helvetica Neue"/>
                <a:sym typeface="Helvetica Neue"/>
              </a:defRPr>
            </a:lvl4pPr>
            <a:lvl5pPr marL="2286000" indent="-457200">
              <a:spcBef>
                <a:spcPts val="4200"/>
              </a:spcBef>
              <a:defRPr sz="3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73" name="Numero diapositiva"/>
          <p:cNvSpPr txBox="1">
            <a:spLocks noGrp="1"/>
          </p:cNvSpPr>
          <p:nvPr>
            <p:ph type="sldNum" sz="quarter" idx="2"/>
          </p:nvPr>
        </p:nvSpPr>
        <p:spPr>
          <a:xfrm>
            <a:off x="957643" y="12985800"/>
            <a:ext cx="368504" cy="374600"/>
          </a:xfrm>
          <a:prstGeom prst="rect">
            <a:avLst/>
          </a:prstGeom>
        </p:spPr>
        <p:txBody>
          <a:bodyPr/>
          <a:lstStyle>
            <a:lvl1pPr algn="l"/>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to - 3 per pagina">
    <p:spTree>
      <p:nvGrpSpPr>
        <p:cNvPr id="1" name=""/>
        <p:cNvGrpSpPr/>
        <p:nvPr/>
      </p:nvGrpSpPr>
      <p:grpSpPr>
        <a:xfrm>
          <a:off x="0" y="0"/>
          <a:ext cx="0" cy="0"/>
          <a:chOff x="0" y="0"/>
          <a:chExt cx="0" cy="0"/>
        </a:xfrm>
      </p:grpSpPr>
      <p:sp>
        <p:nvSpPr>
          <p:cNvPr id="88" name="Linea"/>
          <p:cNvSpPr/>
          <p:nvPr/>
        </p:nvSpPr>
        <p:spPr>
          <a:xfrm flipH="1">
            <a:off x="15811739" y="711200"/>
            <a:ext cx="1" cy="11143606"/>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Linea"/>
          <p:cNvSpPr/>
          <p:nvPr/>
        </p:nvSpPr>
        <p:spPr>
          <a:xfrm>
            <a:off x="15811500" y="6277570"/>
            <a:ext cx="7763085" cy="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Immagine"/>
          <p:cNvSpPr>
            <a:spLocks noGrp="1"/>
          </p:cNvSpPr>
          <p:nvPr>
            <p:ph type="pic" sz="quarter" idx="13"/>
          </p:nvPr>
        </p:nvSpPr>
        <p:spPr>
          <a:xfrm>
            <a:off x="16014700" y="6502400"/>
            <a:ext cx="7569200" cy="5346700"/>
          </a:xfrm>
          <a:prstGeom prst="rect">
            <a:avLst/>
          </a:prstGeom>
        </p:spPr>
        <p:txBody>
          <a:bodyPr lIns="91439" tIns="45719" rIns="91439" bIns="45719">
            <a:noAutofit/>
          </a:bodyPr>
          <a:lstStyle/>
          <a:p>
            <a:endParaRPr/>
          </a:p>
        </p:txBody>
      </p:sp>
      <p:sp>
        <p:nvSpPr>
          <p:cNvPr id="91" name="Immagine"/>
          <p:cNvSpPr>
            <a:spLocks noGrp="1"/>
          </p:cNvSpPr>
          <p:nvPr>
            <p:ph type="pic" sz="quarter" idx="14"/>
          </p:nvPr>
        </p:nvSpPr>
        <p:spPr>
          <a:xfrm>
            <a:off x="16014700" y="709206"/>
            <a:ext cx="7569200" cy="5346701"/>
          </a:xfrm>
          <a:prstGeom prst="rect">
            <a:avLst/>
          </a:prstGeom>
        </p:spPr>
        <p:txBody>
          <a:bodyPr lIns="91439" tIns="45719" rIns="91439" bIns="45719">
            <a:noAutofit/>
          </a:bodyPr>
          <a:lstStyle/>
          <a:p>
            <a:endParaRPr/>
          </a:p>
        </p:txBody>
      </p:sp>
      <p:sp>
        <p:nvSpPr>
          <p:cNvPr id="92" name="Immagine"/>
          <p:cNvSpPr>
            <a:spLocks noGrp="1"/>
          </p:cNvSpPr>
          <p:nvPr>
            <p:ph type="pic" idx="15"/>
          </p:nvPr>
        </p:nvSpPr>
        <p:spPr>
          <a:xfrm>
            <a:off x="977900" y="713695"/>
            <a:ext cx="14579600" cy="11137901"/>
          </a:xfrm>
          <a:prstGeom prst="rect">
            <a:avLst/>
          </a:prstGeom>
        </p:spPr>
        <p:txBody>
          <a:bodyPr lIns="91439" tIns="45719" rIns="91439" bIns="45719">
            <a:noAutofit/>
          </a:bodyPr>
          <a:lstStyle/>
          <a:p>
            <a:endParaRPr/>
          </a:p>
        </p:txBody>
      </p:sp>
      <p:sp>
        <p:nvSpPr>
          <p:cNvPr id="93" name="Corpo livello uno…"/>
          <p:cNvSpPr txBox="1">
            <a:spLocks noGrp="1"/>
          </p:cNvSpPr>
          <p:nvPr>
            <p:ph type="body" sz="quarter" idx="1"/>
          </p:nvPr>
        </p:nvSpPr>
        <p:spPr>
          <a:xfrm>
            <a:off x="977900" y="12179300"/>
            <a:ext cx="14579600" cy="1320800"/>
          </a:xfrm>
          <a:prstGeom prst="rect">
            <a:avLst/>
          </a:prstGeom>
        </p:spPr>
        <p:txBody>
          <a:bodyPr/>
          <a:lstStyle>
            <a:lvl1pPr marL="0" indent="0">
              <a:spcBef>
                <a:spcPts val="0"/>
              </a:spcBef>
              <a:buSzTx/>
              <a:buFontTx/>
              <a:buNone/>
              <a:defRPr sz="3600">
                <a:latin typeface="Helvetica Neue"/>
                <a:ea typeface="Helvetica Neue"/>
                <a:cs typeface="Helvetica Neue"/>
                <a:sym typeface="Helvetica Neue"/>
              </a:defRPr>
            </a:lvl1pPr>
            <a:lvl2pPr marL="0" indent="228600">
              <a:spcBef>
                <a:spcPts val="0"/>
              </a:spcBef>
              <a:buSzTx/>
              <a:buFontTx/>
              <a:buNone/>
              <a:defRPr sz="3600">
                <a:latin typeface="Helvetica Neue"/>
                <a:ea typeface="Helvetica Neue"/>
                <a:cs typeface="Helvetica Neue"/>
                <a:sym typeface="Helvetica Neue"/>
              </a:defRPr>
            </a:lvl2pPr>
            <a:lvl3pPr marL="0" indent="457200">
              <a:spcBef>
                <a:spcPts val="0"/>
              </a:spcBef>
              <a:buSzTx/>
              <a:buFontTx/>
              <a:buNone/>
              <a:defRPr sz="3600">
                <a:latin typeface="Helvetica Neue"/>
                <a:ea typeface="Helvetica Neue"/>
                <a:cs typeface="Helvetica Neue"/>
                <a:sym typeface="Helvetica Neue"/>
              </a:defRPr>
            </a:lvl3pPr>
            <a:lvl4pPr marL="0" indent="685800">
              <a:spcBef>
                <a:spcPts val="0"/>
              </a:spcBef>
              <a:buSzTx/>
              <a:buFontTx/>
              <a:buNone/>
              <a:defRPr sz="3600">
                <a:latin typeface="Helvetica Neue"/>
                <a:ea typeface="Helvetica Neue"/>
                <a:cs typeface="Helvetica Neue"/>
                <a:sym typeface="Helvetica Neue"/>
              </a:defRPr>
            </a:lvl4pPr>
            <a:lvl5pPr marL="0" indent="914400">
              <a:spcBef>
                <a:spcPts val="0"/>
              </a:spcBef>
              <a:buSzTx/>
              <a:buFontTx/>
              <a:buNone/>
              <a:defRPr sz="3600">
                <a:latin typeface="Helvetica Neue"/>
                <a:ea typeface="Helvetica Neue"/>
                <a:cs typeface="Helvetica Neue"/>
                <a:sym typeface="Helvetica Neue"/>
              </a:defRPr>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Vuoto">
    <p:spTree>
      <p:nvGrpSpPr>
        <p:cNvPr id="1" name=""/>
        <p:cNvGrpSpPr/>
        <p:nvPr/>
      </p:nvGrpSpPr>
      <p:grpSpPr>
        <a:xfrm>
          <a:off x="0" y="0"/>
          <a:ext cx="0" cy="0"/>
          <a:chOff x="0" y="0"/>
          <a:chExt cx="0" cy="0"/>
        </a:xfrm>
      </p:grpSpPr>
      <p:sp>
        <p:nvSpPr>
          <p:cNvPr id="118"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911473" y="720000"/>
            <a:ext cx="19916898" cy="863600"/>
          </a:xfrm>
        </p:spPr>
        <p:txBody>
          <a:bodyPr lIns="0" rIns="0"/>
          <a:lstStyle>
            <a:lvl1pPr>
              <a:defRPr sz="7300" b="0">
                <a:solidFill>
                  <a:srgbClr val="515253"/>
                </a:solidFill>
              </a:defRPr>
            </a:lvl1pPr>
          </a:lstStyle>
          <a:p>
            <a:r>
              <a:rPr lang="it-IT"/>
              <a:t>Fare clic per modificare lo stile del titolo</a:t>
            </a:r>
            <a:endParaRPr lang="it-IT" dirty="0"/>
          </a:p>
        </p:txBody>
      </p:sp>
      <p:sp>
        <p:nvSpPr>
          <p:cNvPr id="3" name="Segnaposto contenuto 2"/>
          <p:cNvSpPr>
            <a:spLocks noGrp="1"/>
          </p:cNvSpPr>
          <p:nvPr>
            <p:ph idx="1"/>
          </p:nvPr>
        </p:nvSpPr>
        <p:spPr>
          <a:xfrm>
            <a:off x="1911474" y="2251078"/>
            <a:ext cx="21624559" cy="9791500"/>
          </a:xfrm>
        </p:spPr>
        <p:txBody>
          <a:bodyPr/>
          <a:lstStyle>
            <a:lvl1pPr>
              <a:defRPr>
                <a:solidFill>
                  <a:srgbClr val="515253"/>
                </a:solidFill>
                <a:latin typeface="Source Sans Pro" pitchFamily="34" charset="0"/>
                <a:ea typeface="Source Sans Pro" pitchFamily="34" charset="0"/>
              </a:defRPr>
            </a:lvl1pPr>
            <a:lvl2pPr>
              <a:defRPr>
                <a:solidFill>
                  <a:srgbClr val="515253"/>
                </a:solidFill>
                <a:latin typeface="Source Sans Pro" pitchFamily="34" charset="0"/>
                <a:ea typeface="Source Sans Pro" pitchFamily="34" charset="0"/>
              </a:defRPr>
            </a:lvl2pPr>
            <a:lvl3pPr>
              <a:defRPr>
                <a:solidFill>
                  <a:srgbClr val="515253"/>
                </a:solidFill>
                <a:latin typeface="Source Sans Pro" pitchFamily="34" charset="0"/>
                <a:ea typeface="Source Sans Pro" pitchFamily="34" charset="0"/>
              </a:defRPr>
            </a:lvl3pPr>
            <a:lvl4pPr>
              <a:defRPr>
                <a:solidFill>
                  <a:srgbClr val="515253"/>
                </a:solidFill>
                <a:latin typeface="Source Sans Pro" pitchFamily="34" charset="0"/>
                <a:ea typeface="Source Sans Pro" pitchFamily="34" charset="0"/>
              </a:defRPr>
            </a:lvl4pPr>
            <a:lvl5pPr>
              <a:defRPr>
                <a:solidFill>
                  <a:srgbClr val="515253"/>
                </a:solidFill>
                <a:latin typeface="Source Sans Pro" pitchFamily="34" charset="0"/>
                <a:ea typeface="Source Sans Pro" pitchFamily="34" charset="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Rettangolo 3"/>
          <p:cNvSpPr/>
          <p:nvPr userDrawn="1"/>
        </p:nvSpPr>
        <p:spPr>
          <a:xfrm>
            <a:off x="0" y="12186592"/>
            <a:ext cx="24384000" cy="1529408"/>
          </a:xfrm>
          <a:prstGeom prst="rect">
            <a:avLst/>
          </a:prstGeom>
          <a:solidFill>
            <a:srgbClr val="AAD910"/>
          </a:solidFill>
          <a:ln>
            <a:noFill/>
          </a:ln>
        </p:spPr>
        <p:style>
          <a:lnRef idx="2">
            <a:schemeClr val="accent1">
              <a:shade val="50000"/>
            </a:schemeClr>
          </a:lnRef>
          <a:fillRef idx="1">
            <a:schemeClr val="accent1"/>
          </a:fillRef>
          <a:effectRef idx="0">
            <a:schemeClr val="accent1"/>
          </a:effectRef>
          <a:fontRef idx="minor">
            <a:schemeClr val="lt1"/>
          </a:fontRef>
        </p:style>
        <p:txBody>
          <a:bodyPr lIns="207816" tIns="103908" rIns="207816" bIns="103908" rtlCol="0" anchor="ctr"/>
          <a:lstStyle/>
          <a:p>
            <a:endParaRPr lang="it-IT"/>
          </a:p>
        </p:txBody>
      </p:sp>
      <p:sp>
        <p:nvSpPr>
          <p:cNvPr id="5" name="Rettangolo 4"/>
          <p:cNvSpPr/>
          <p:nvPr userDrawn="1"/>
        </p:nvSpPr>
        <p:spPr bwMode="auto">
          <a:xfrm>
            <a:off x="0" y="0"/>
            <a:ext cx="1559631" cy="1958400"/>
          </a:xfrm>
          <a:prstGeom prst="rect">
            <a:avLst/>
          </a:prstGeom>
          <a:solidFill>
            <a:srgbClr val="AAD91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7816" tIns="103908" rIns="207816" bIns="103908" numCol="1" rtlCol="0" anchor="t" anchorCtr="0" compatLnSpc="1">
            <a:prstTxWarp prst="textNoShape">
              <a:avLst/>
            </a:prstTxWarp>
          </a:bodyPr>
          <a:lstStyle/>
          <a:p>
            <a:pPr marL="0" marR="0" indent="0" algn="ctr" defTabSz="1591090" rtl="0" eaLnBrk="0" fontAlgn="base" latinLnBrk="0" hangingPunct="0">
              <a:lnSpc>
                <a:spcPct val="90000"/>
              </a:lnSpc>
              <a:spcBef>
                <a:spcPct val="30000"/>
              </a:spcBef>
              <a:spcAft>
                <a:spcPct val="0"/>
              </a:spcAft>
              <a:buClrTx/>
              <a:buSzTx/>
              <a:buFontTx/>
              <a:buNone/>
              <a:tabLst/>
            </a:pPr>
            <a:endParaRPr kumimoji="0" lang="it-IT" sz="4300" b="1" i="0" u="none" strike="noStrike" cap="none" normalizeH="0" baseline="0">
              <a:ln>
                <a:noFill/>
              </a:ln>
              <a:solidFill>
                <a:srgbClr val="000000"/>
              </a:solidFill>
              <a:effectLst/>
              <a:latin typeface="Verdana" pitchFamily="34" charset="0"/>
            </a:endParaRPr>
          </a:p>
        </p:txBody>
      </p:sp>
      <p:pic>
        <p:nvPicPr>
          <p:cNvPr id="7" name="Immagine 6"/>
          <p:cNvPicPr>
            <a:picLocks noChangeAspect="1"/>
          </p:cNvPicPr>
          <p:nvPr userDrawn="1"/>
        </p:nvPicPr>
        <p:blipFill>
          <a:blip r:embed="rId2" cstate="print"/>
          <a:stretch>
            <a:fillRect/>
          </a:stretch>
        </p:blipFill>
        <p:spPr>
          <a:xfrm>
            <a:off x="19693607" y="809328"/>
            <a:ext cx="4196923" cy="576064"/>
          </a:xfrm>
          <a:prstGeom prst="rect">
            <a:avLst/>
          </a:prstGeom>
        </p:spPr>
      </p:pic>
      <p:pic>
        <p:nvPicPr>
          <p:cNvPr id="8" name="Immagine 7"/>
          <p:cNvPicPr>
            <a:picLocks noChangeAspect="1"/>
          </p:cNvPicPr>
          <p:nvPr userDrawn="1"/>
        </p:nvPicPr>
        <p:blipFill>
          <a:blip r:embed="rId3" cstate="print"/>
          <a:stretch>
            <a:fillRect/>
          </a:stretch>
        </p:blipFill>
        <p:spPr>
          <a:xfrm>
            <a:off x="673477" y="12477600"/>
            <a:ext cx="3767222" cy="720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a"/>
          <p:cNvSpPr/>
          <p:nvPr/>
        </p:nvSpPr>
        <p:spPr>
          <a:xfrm>
            <a:off x="1066800" y="2768600"/>
            <a:ext cx="22252698" cy="182"/>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itolo Testo"/>
          <p:cNvSpPr txBox="1">
            <a:spLocks noGrp="1"/>
          </p:cNvSpPr>
          <p:nvPr>
            <p:ph type="title"/>
          </p:nvPr>
        </p:nvSpPr>
        <p:spPr>
          <a:xfrm>
            <a:off x="1066800" y="469900"/>
            <a:ext cx="22237700" cy="1968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Titolo Testo</a:t>
            </a:r>
          </a:p>
        </p:txBody>
      </p:sp>
      <p:sp>
        <p:nvSpPr>
          <p:cNvPr id="4" name="Numero diapositiva"/>
          <p:cNvSpPr txBox="1">
            <a:spLocks noGrp="1"/>
          </p:cNvSpPr>
          <p:nvPr>
            <p:ph type="sldNum" sz="quarter" idx="2"/>
          </p:nvPr>
        </p:nvSpPr>
        <p:spPr>
          <a:xfrm>
            <a:off x="23216221" y="12985800"/>
            <a:ext cx="368504" cy="374600"/>
          </a:xfrm>
          <a:prstGeom prst="rect">
            <a:avLst/>
          </a:prstGeom>
          <a:ln w="12700">
            <a:miter lim="400000"/>
          </a:ln>
        </p:spPr>
        <p:txBody>
          <a:bodyPr wrap="none" lIns="50800" tIns="50800" rIns="50800" bIns="50800" anchor="b">
            <a:spAutoFit/>
          </a:bodyPr>
          <a:lstStyle>
            <a:lvl1pPr algn="r">
              <a:defRPr sz="1800">
                <a:latin typeface="Helvetica Neue"/>
                <a:ea typeface="Helvetica Neue"/>
                <a:cs typeface="Helvetica Neue"/>
                <a:sym typeface="Helvetica Neue"/>
              </a:defRPr>
            </a:lvl1pPr>
          </a:lstStyle>
          <a:p>
            <a:fld id="{86CB4B4D-7CA3-9044-876B-883B54F8677D}" type="slidenum">
              <a:rPr/>
              <a:pPr/>
              <a:t>‹N›</a:t>
            </a:fld>
            <a:endParaRPr/>
          </a:p>
        </p:txBody>
      </p:sp>
      <p:sp>
        <p:nvSpPr>
          <p:cNvPr id="5" name="Corpo livello uno…"/>
          <p:cNvSpPr txBox="1">
            <a:spLocks noGrp="1"/>
          </p:cNvSpPr>
          <p:nvPr>
            <p:ph type="body" idx="1"/>
          </p:nvPr>
        </p:nvSpPr>
        <p:spPr>
          <a:xfrm>
            <a:off x="1066800" y="3124200"/>
            <a:ext cx="22237700" cy="9372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60" r:id="rId7"/>
    <p:sldLayoutId id="2147483661" r:id="rId8"/>
  </p:sldLayoutIdLst>
  <p:transition spd="med"/>
  <p:txStyles>
    <p:titleStyle>
      <a:lvl1pPr marL="0" marR="0" indent="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1pPr>
      <a:lvl2pPr marL="0" marR="0" indent="2286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2pPr>
      <a:lvl3pPr marL="0" marR="0" indent="4572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3pPr>
      <a:lvl4pPr marL="0" marR="0" indent="6858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4pPr>
      <a:lvl5pPr marL="0" marR="0" indent="9144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5pPr>
      <a:lvl6pPr marL="0" marR="0" indent="11430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6pPr>
      <a:lvl7pPr marL="0" marR="0" indent="13716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7pPr>
      <a:lvl8pPr marL="0" marR="0" indent="16002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8pPr>
      <a:lvl9pPr marL="0" marR="0" indent="1828800" algn="l" defTabSz="825500" rtl="0" latinLnBrk="0">
        <a:lnSpc>
          <a:spcPct val="100000"/>
        </a:lnSpc>
        <a:spcBef>
          <a:spcPts val="0"/>
        </a:spcBef>
        <a:spcAft>
          <a:spcPts val="0"/>
        </a:spcAft>
        <a:buClrTx/>
        <a:buSzTx/>
        <a:buFontTx/>
        <a:buNone/>
        <a:tabLst/>
        <a:defRPr sz="5800" b="0" i="0" u="none" strike="noStrike" cap="none" spc="0" baseline="0">
          <a:ln>
            <a:noFill/>
          </a:ln>
          <a:solidFill>
            <a:srgbClr val="000000"/>
          </a:solidFill>
          <a:uFillTx/>
          <a:latin typeface="+mn-lt"/>
          <a:ea typeface="+mn-ea"/>
          <a:cs typeface="+mn-cs"/>
          <a:sym typeface="Helvetica Neue Light"/>
        </a:defRPr>
      </a:lvl9pPr>
    </p:titleStyle>
    <p:bodyStyle>
      <a:lvl1pPr marL="63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1pPr>
      <a:lvl2pPr marL="127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2pPr>
      <a:lvl3pPr marL="190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3pPr>
      <a:lvl4pPr marL="254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4pPr>
      <a:lvl5pPr marL="317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5pPr>
      <a:lvl6pPr marL="381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6pPr>
      <a:lvl7pPr marL="444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7pPr>
      <a:lvl8pPr marL="5080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8pPr>
      <a:lvl9pPr marL="5715000" marR="0" indent="-635000" algn="l" defTabSz="825500" rtl="0" latinLnBrk="0">
        <a:lnSpc>
          <a:spcPct val="100000"/>
        </a:lnSpc>
        <a:spcBef>
          <a:spcPts val="5900"/>
        </a:spcBef>
        <a:spcAft>
          <a:spcPts val="0"/>
        </a:spcAft>
        <a:buClrTx/>
        <a:buSzPct val="75000"/>
        <a:buFont typeface="Helvetica Neue"/>
        <a:buChar char="•"/>
        <a:tabLst/>
        <a:defRPr sz="50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r" defTabSz="8255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olo"/>
          <p:cNvSpPr txBox="1">
            <a:spLocks noGrp="1"/>
          </p:cNvSpPr>
          <p:nvPr>
            <p:ph type="ctrTitle"/>
          </p:nvPr>
        </p:nvSpPr>
        <p:spPr>
          <a:prstGeom prst="rect">
            <a:avLst/>
          </a:prstGeom>
        </p:spPr>
        <p:txBody>
          <a:bodyPr/>
          <a:lstStyle>
            <a:lvl1pPr algn="ctr">
              <a:defRPr>
                <a:solidFill>
                  <a:srgbClr val="011993"/>
                </a:solidFill>
                <a:latin typeface="Futura"/>
                <a:ea typeface="Futura"/>
                <a:cs typeface="Futura"/>
                <a:sym typeface="Futura"/>
              </a:defRPr>
            </a:lvl1pPr>
          </a:lstStyle>
          <a:p>
            <a:r>
              <a:rPr lang="it-IT" dirty="0" smtClean="0"/>
              <a:t>Community 4.0 – </a:t>
            </a:r>
            <a:r>
              <a:rPr lang="it-IT" dirty="0" err="1" smtClean="0"/>
              <a:t>Shipping</a:t>
            </a:r>
            <a:r>
              <a:rPr lang="it-IT" dirty="0" smtClean="0"/>
              <a:t> 4.0</a:t>
            </a:r>
            <a:endParaRPr dirty="0"/>
          </a:p>
        </p:txBody>
      </p:sp>
      <p:sp>
        <p:nvSpPr>
          <p:cNvPr id="128" name="autore, luogo data"/>
          <p:cNvSpPr txBox="1">
            <a:spLocks noGrp="1"/>
          </p:cNvSpPr>
          <p:nvPr>
            <p:ph type="subTitle" sz="quarter" idx="1"/>
          </p:nvPr>
        </p:nvSpPr>
        <p:spPr>
          <a:xfrm>
            <a:off x="3618309" y="11874500"/>
            <a:ext cx="18238391" cy="1435100"/>
          </a:xfrm>
          <a:prstGeom prst="rect">
            <a:avLst/>
          </a:prstGeom>
        </p:spPr>
        <p:txBody>
          <a:bodyPr/>
          <a:lstStyle>
            <a:lvl1pPr algn="r">
              <a:defRPr>
                <a:solidFill>
                  <a:srgbClr val="011993"/>
                </a:solidFill>
                <a:latin typeface="Futura"/>
                <a:ea typeface="Futura"/>
                <a:cs typeface="Futura"/>
                <a:sym typeface="Futura"/>
              </a:defRPr>
            </a:lvl1pPr>
          </a:lstStyle>
          <a:p>
            <a:r>
              <a:rPr lang="it-IT" dirty="0" smtClean="0"/>
              <a:t>Fabrizio Ferrari</a:t>
            </a:r>
            <a:r>
              <a:rPr dirty="0" smtClean="0"/>
              <a:t>, </a:t>
            </a:r>
            <a:r>
              <a:rPr lang="it-IT" dirty="0" smtClean="0"/>
              <a:t>Genova 18/10/2018</a:t>
            </a:r>
            <a:r>
              <a:rPr dirty="0" smtClean="0"/>
              <a:t> </a:t>
            </a:r>
            <a:endParaRPr dirty="0"/>
          </a:p>
        </p:txBody>
      </p:sp>
      <p:pic>
        <p:nvPicPr>
          <p:cNvPr id="129" name="DIH_Blu copia.pdf" descr="DIH_Blu copia.pdf"/>
          <p:cNvPicPr>
            <a:picLocks noChangeAspect="1"/>
          </p:cNvPicPr>
          <p:nvPr/>
        </p:nvPicPr>
        <p:blipFill>
          <a:blip r:embed="rId3" cstate="print">
            <a:extLst/>
          </a:blip>
          <a:stretch>
            <a:fillRect/>
          </a:stretch>
        </p:blipFill>
        <p:spPr>
          <a:xfrm>
            <a:off x="693698" y="11120932"/>
            <a:ext cx="2211701" cy="2285477"/>
          </a:xfrm>
          <a:prstGeom prst="rect">
            <a:avLst/>
          </a:prstGeom>
          <a:ln w="12700">
            <a:miter lim="400000"/>
          </a:ln>
        </p:spPr>
      </p:pic>
      <p:sp>
        <p:nvSpPr>
          <p:cNvPr id="130" name="sottotitolo"/>
          <p:cNvSpPr txBox="1"/>
          <p:nvPr/>
        </p:nvSpPr>
        <p:spPr>
          <a:xfrm>
            <a:off x="1027509" y="7378700"/>
            <a:ext cx="22328982" cy="143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defRPr sz="3600">
                <a:solidFill>
                  <a:srgbClr val="011993"/>
                </a:solidFill>
                <a:latin typeface="Futura"/>
                <a:ea typeface="Futura"/>
                <a:cs typeface="Futura"/>
                <a:sym typeface="Futura"/>
              </a:defRPr>
            </a:lvl1pPr>
          </a:lstStyle>
          <a:p>
            <a:r>
              <a:rPr lang="it-IT" b="1" dirty="0" smtClean="0"/>
              <a:t>TECNOLOGIE </a:t>
            </a:r>
            <a:r>
              <a:rPr lang="it-IT" b="1" dirty="0"/>
              <a:t>TRASFORMATIVE E OPPORTUNITA’ PER LO SHIPPING E IL MARITIME </a:t>
            </a:r>
            <a:r>
              <a:rPr lang="it-IT" b="1" dirty="0" smtClean="0"/>
              <a:t>CLUSTER</a:t>
            </a:r>
            <a:r>
              <a:rPr lang="it-IT" dirty="0" smtClean="0"/>
              <a:t> </a:t>
            </a:r>
            <a:endParaRPr lang="it-IT" dirty="0"/>
          </a:p>
        </p:txBody>
      </p:sp>
      <p:sp>
        <p:nvSpPr>
          <p:cNvPr id="131" name="Numero diapositiva"/>
          <p:cNvSpPr txBox="1">
            <a:spLocks noGrp="1"/>
          </p:cNvSpPr>
          <p:nvPr>
            <p:ph type="sldNum" sz="quarter" idx="2"/>
          </p:nvPr>
        </p:nvSpPr>
        <p:spPr>
          <a:xfrm>
            <a:off x="23329335" y="12948108"/>
            <a:ext cx="255390" cy="412293"/>
          </a:xfrm>
          <a:prstGeom prst="rect">
            <a:avLst/>
          </a:prstGeom>
          <a:extLst>
            <a:ext uri="{C572A759-6A51-4108-AA02-DFA0A04FC94B}">
              <ma14:wrappingTextBoxFlag xmlns="" xmlns:ma14="http://schemas.microsoft.com/office/mac/drawingml/2011/main" val="1"/>
            </a:ext>
          </a:extLst>
        </p:spPr>
        <p:txBody>
          <a:bodyPr/>
          <a:lstStyle>
            <a:lvl1pPr>
              <a:defRPr>
                <a:solidFill>
                  <a:srgbClr val="011993"/>
                </a:solidFill>
                <a:latin typeface="Futura"/>
                <a:ea typeface="Futura"/>
                <a:cs typeface="Futura"/>
                <a:sym typeface="Futura"/>
              </a:defRPr>
            </a:lvl1pPr>
          </a:lstStyle>
          <a:p>
            <a:fld id="{86CB4B4D-7CA3-9044-876B-883B54F8677D}" type="slidenum">
              <a:rPr/>
              <a:pPr/>
              <a:t>1</a:t>
            </a:fld>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Logistic</a:t>
            </a:r>
            <a:r>
              <a:rPr lang="it-IT" dirty="0" smtClean="0"/>
              <a:t> </a:t>
            </a:r>
            <a:r>
              <a:rPr lang="it-IT" dirty="0" err="1" smtClean="0"/>
              <a:t>Rail</a:t>
            </a:r>
            <a:r>
              <a:rPr lang="it-IT" dirty="0" smtClean="0"/>
              <a:t> </a:t>
            </a:r>
            <a:r>
              <a:rPr lang="it-IT" dirty="0" err="1" smtClean="0"/>
              <a:t>Gate</a:t>
            </a:r>
            <a:r>
              <a:rPr lang="it-IT" dirty="0" smtClean="0"/>
              <a:t> </a:t>
            </a:r>
            <a:r>
              <a:rPr lang="it-IT" dirty="0" err="1" smtClean="0"/>
              <a:t>Automation</a:t>
            </a:r>
            <a:r>
              <a:rPr lang="it-IT" dirty="0" smtClean="0"/>
              <a:t> </a:t>
            </a:r>
            <a:endParaRPr lang="it-IT" dirty="0"/>
          </a:p>
        </p:txBody>
      </p:sp>
      <p:grpSp>
        <p:nvGrpSpPr>
          <p:cNvPr id="19" name="Gruppo 18"/>
          <p:cNvGrpSpPr/>
          <p:nvPr/>
        </p:nvGrpSpPr>
        <p:grpSpPr>
          <a:xfrm>
            <a:off x="5988234" y="4553745"/>
            <a:ext cx="12762033" cy="5697690"/>
            <a:chOff x="2936776" y="1876299"/>
            <a:chExt cx="5184576" cy="2848845"/>
          </a:xfrm>
        </p:grpSpPr>
        <p:sp>
          <p:nvSpPr>
            <p:cNvPr id="17" name="Rettangolo arrotondato 16"/>
            <p:cNvSpPr/>
            <p:nvPr/>
          </p:nvSpPr>
          <p:spPr bwMode="auto">
            <a:xfrm>
              <a:off x="2936776" y="1876299"/>
              <a:ext cx="5184576" cy="2848845"/>
            </a:xfrm>
            <a:prstGeom prst="roundRect">
              <a:avLst>
                <a:gd name="adj" fmla="val 10011"/>
              </a:avLst>
            </a:prstGeom>
            <a:solidFill>
              <a:srgbClr val="AAD910">
                <a:alpha val="70000"/>
              </a:srgbClr>
            </a:solidFill>
            <a:ln>
              <a:noFill/>
            </a:ln>
            <a:effectLst/>
            <a:scene3d>
              <a:camera prst="orthographicFront"/>
              <a:lightRig rig="threePt" dir="t"/>
            </a:scene3d>
            <a:sp3d>
              <a:bevelT w="114300" prst="artDeco"/>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defTabSz="1591090">
                <a:spcBef>
                  <a:spcPct val="30000"/>
                </a:spcBef>
              </a:pPr>
              <a:endParaRPr lang="it-IT" sz="4500">
                <a:ln w="11430">
                  <a:noFill/>
                </a:ln>
                <a:solidFill>
                  <a:schemeClr val="tx1">
                    <a:lumMod val="95000"/>
                  </a:schemeClr>
                </a:solidFill>
                <a:effectLst>
                  <a:outerShdw blurRad="50800" dist="39000" dir="5460000" algn="tl">
                    <a:srgbClr val="000000">
                      <a:alpha val="38000"/>
                    </a:srgbClr>
                  </a:outerShdw>
                </a:effectLst>
                <a:latin typeface="Source Sans Pro Black" pitchFamily="34" charset="0"/>
                <a:ea typeface="Source Sans Pro Black" pitchFamily="34" charset="0"/>
              </a:endParaRPr>
            </a:p>
          </p:txBody>
        </p:sp>
        <p:pic>
          <p:nvPicPr>
            <p:cNvPr id="6" name="Picture 7"/>
            <p:cNvPicPr>
              <a:picLocks noChangeAspect="1" noChangeArrowheads="1"/>
            </p:cNvPicPr>
            <p:nvPr/>
          </p:nvPicPr>
          <p:blipFill>
            <a:blip r:embed="rId3" cstate="print"/>
            <a:srcRect/>
            <a:stretch>
              <a:fillRect/>
            </a:stretch>
          </p:blipFill>
          <p:spPr bwMode="auto">
            <a:xfrm>
              <a:off x="3152800" y="2132856"/>
              <a:ext cx="1043091" cy="1044000"/>
            </a:xfrm>
            <a:prstGeom prst="rect">
              <a:avLst/>
            </a:prstGeom>
            <a:noFill/>
            <a:ln w="9525" algn="in">
              <a:noFill/>
              <a:miter lim="800000"/>
              <a:headEnd/>
              <a:tailEnd/>
            </a:ln>
            <a:effectLst/>
          </p:spPr>
        </p:pic>
        <p:pic>
          <p:nvPicPr>
            <p:cNvPr id="24" name="Picture 14"/>
            <p:cNvPicPr>
              <a:picLocks noChangeAspect="1" noChangeArrowheads="1"/>
            </p:cNvPicPr>
            <p:nvPr/>
          </p:nvPicPr>
          <p:blipFill>
            <a:blip r:embed="rId4" cstate="print"/>
            <a:srcRect/>
            <a:stretch>
              <a:fillRect/>
            </a:stretch>
          </p:blipFill>
          <p:spPr bwMode="auto">
            <a:xfrm>
              <a:off x="6249144" y="3393112"/>
              <a:ext cx="1044000" cy="1044000"/>
            </a:xfrm>
            <a:prstGeom prst="rect">
              <a:avLst/>
            </a:prstGeom>
            <a:noFill/>
            <a:ln w="9525" algn="in">
              <a:noFill/>
              <a:miter lim="800000"/>
              <a:headEnd/>
              <a:tailEnd/>
            </a:ln>
            <a:effectLst/>
          </p:spPr>
        </p:pic>
        <p:pic>
          <p:nvPicPr>
            <p:cNvPr id="13" name="Immagine 12"/>
            <p:cNvPicPr>
              <a:picLocks noChangeAspect="1"/>
            </p:cNvPicPr>
            <p:nvPr/>
          </p:nvPicPr>
          <p:blipFill>
            <a:blip r:embed="rId5" cstate="print"/>
            <a:stretch>
              <a:fillRect/>
            </a:stretch>
          </p:blipFill>
          <p:spPr>
            <a:xfrm>
              <a:off x="3764984" y="3388467"/>
              <a:ext cx="1044000" cy="1044000"/>
            </a:xfrm>
            <a:prstGeom prst="rect">
              <a:avLst/>
            </a:prstGeom>
          </p:spPr>
        </p:pic>
        <p:pic>
          <p:nvPicPr>
            <p:cNvPr id="15" name="Picture 10"/>
            <p:cNvPicPr>
              <a:picLocks noChangeAspect="1" noChangeArrowheads="1"/>
            </p:cNvPicPr>
            <p:nvPr/>
          </p:nvPicPr>
          <p:blipFill>
            <a:blip r:embed="rId6" cstate="print"/>
            <a:srcRect/>
            <a:stretch>
              <a:fillRect/>
            </a:stretch>
          </p:blipFill>
          <p:spPr bwMode="auto">
            <a:xfrm>
              <a:off x="4989120" y="3392202"/>
              <a:ext cx="1044000" cy="1044910"/>
            </a:xfrm>
            <a:prstGeom prst="rect">
              <a:avLst/>
            </a:prstGeom>
            <a:noFill/>
            <a:ln w="9525" algn="in">
              <a:noFill/>
              <a:miter lim="800000"/>
              <a:headEnd/>
              <a:tailEnd/>
            </a:ln>
            <a:effectLst/>
          </p:spPr>
        </p:pic>
        <p:pic>
          <p:nvPicPr>
            <p:cNvPr id="16" name="Picture 12"/>
            <p:cNvPicPr>
              <a:picLocks noChangeAspect="1" noChangeArrowheads="1"/>
            </p:cNvPicPr>
            <p:nvPr/>
          </p:nvPicPr>
          <p:blipFill>
            <a:blip r:embed="rId7" cstate="print"/>
            <a:srcRect/>
            <a:stretch>
              <a:fillRect/>
            </a:stretch>
          </p:blipFill>
          <p:spPr bwMode="auto">
            <a:xfrm>
              <a:off x="5601072" y="2128443"/>
              <a:ext cx="1044000" cy="1044000"/>
            </a:xfrm>
            <a:prstGeom prst="rect">
              <a:avLst/>
            </a:prstGeom>
            <a:noFill/>
            <a:ln w="9525" algn="in">
              <a:noFill/>
              <a:miter lim="800000"/>
              <a:headEnd/>
              <a:tailEnd/>
            </a:ln>
            <a:effectLst/>
          </p:spPr>
        </p:pic>
        <p:pic>
          <p:nvPicPr>
            <p:cNvPr id="14" name="Picture 11"/>
            <p:cNvPicPr>
              <a:picLocks noChangeAspect="1" noChangeArrowheads="1"/>
            </p:cNvPicPr>
            <p:nvPr/>
          </p:nvPicPr>
          <p:blipFill>
            <a:blip r:embed="rId8" cstate="print"/>
            <a:srcRect/>
            <a:stretch>
              <a:fillRect/>
            </a:stretch>
          </p:blipFill>
          <p:spPr bwMode="auto">
            <a:xfrm>
              <a:off x="4376936" y="2132856"/>
              <a:ext cx="1041908" cy="1044000"/>
            </a:xfrm>
            <a:prstGeom prst="rect">
              <a:avLst/>
            </a:prstGeom>
            <a:noFill/>
            <a:ln w="9525" algn="in">
              <a:noFill/>
              <a:miter lim="800000"/>
              <a:headEnd/>
              <a:tailEnd/>
            </a:ln>
            <a:effectLst/>
          </p:spPr>
        </p:pic>
        <p:pic>
          <p:nvPicPr>
            <p:cNvPr id="18" name="Immagine 17" descr="fgi2.png"/>
            <p:cNvPicPr>
              <a:picLocks noChangeAspect="1"/>
            </p:cNvPicPr>
            <p:nvPr/>
          </p:nvPicPr>
          <p:blipFill>
            <a:blip r:embed="rId9" cstate="print"/>
            <a:stretch>
              <a:fillRect/>
            </a:stretch>
          </p:blipFill>
          <p:spPr>
            <a:xfrm>
              <a:off x="6825208" y="2128443"/>
              <a:ext cx="1046830" cy="1044000"/>
            </a:xfrm>
            <a:prstGeom prst="rect">
              <a:avLst/>
            </a:prstGeom>
          </p:spPr>
        </p:pic>
      </p:grpSp>
      <p:sp>
        <p:nvSpPr>
          <p:cNvPr id="20" name="Rettangolo 19"/>
          <p:cNvSpPr/>
          <p:nvPr/>
        </p:nvSpPr>
        <p:spPr>
          <a:xfrm>
            <a:off x="7989074" y="3401617"/>
            <a:ext cx="8405852" cy="1333230"/>
          </a:xfrm>
          <a:prstGeom prst="rect">
            <a:avLst/>
          </a:prstGeom>
        </p:spPr>
        <p:txBody>
          <a:bodyPr wrap="none" lIns="207816" tIns="103908" rIns="207816" bIns="103908">
            <a:spAutoFit/>
          </a:bodyPr>
          <a:lstStyle/>
          <a:p>
            <a:r>
              <a:rPr lang="it-IT" sz="7300" dirty="0">
                <a:solidFill>
                  <a:srgbClr val="707173"/>
                </a:solidFill>
                <a:latin typeface="BetaSans" pitchFamily="34" charset="0"/>
              </a:rPr>
              <a:t>Sesamo </a:t>
            </a:r>
            <a:r>
              <a:rPr lang="it-IT" sz="7300" dirty="0" err="1">
                <a:solidFill>
                  <a:srgbClr val="707173"/>
                </a:solidFill>
                <a:latin typeface="BetaSans" pitchFamily="34" charset="0"/>
              </a:rPr>
              <a:t>application</a:t>
            </a:r>
            <a:endParaRPr lang="it-IT" sz="7300" dirty="0">
              <a:solidFill>
                <a:srgbClr val="707173"/>
              </a:solidFill>
              <a:latin typeface="BetaSans" pitchFamily="34" charset="0"/>
            </a:endParaRPr>
          </a:p>
        </p:txBody>
      </p:sp>
      <p:sp>
        <p:nvSpPr>
          <p:cNvPr id="22" name="CasellaDiTesto 21"/>
          <p:cNvSpPr txBox="1"/>
          <p:nvPr/>
        </p:nvSpPr>
        <p:spPr>
          <a:xfrm>
            <a:off x="21940775" y="12762656"/>
            <a:ext cx="1772505" cy="594566"/>
          </a:xfrm>
          <a:prstGeom prst="rect">
            <a:avLst/>
          </a:prstGeom>
          <a:noFill/>
        </p:spPr>
        <p:txBody>
          <a:bodyPr wrap="square" lIns="207816" tIns="103908" rIns="207816" bIns="103908" rtlCol="0">
            <a:spAutoFit/>
          </a:bodyPr>
          <a:lstStyle/>
          <a:p>
            <a:fld id="{853622AD-85B7-4DBC-9674-D7B60148BF6D}" type="slidenum">
              <a:rPr lang="it-IT" sz="2500" i="1">
                <a:solidFill>
                  <a:schemeClr val="tx1"/>
                </a:solidFill>
                <a:latin typeface="Source Sans Pro Light" pitchFamily="34" charset="0"/>
                <a:ea typeface="Source Sans Pro Light" pitchFamily="34" charset="0"/>
              </a:rPr>
              <a:pPr/>
              <a:t>10</a:t>
            </a:fld>
            <a:endParaRPr lang="it-IT" sz="2500" i="1" dirty="0">
              <a:solidFill>
                <a:schemeClr val="tx1"/>
              </a:solidFill>
              <a:latin typeface="Source Sans Pro Light" pitchFamily="34" charset="0"/>
              <a:ea typeface="Source Sans Pro Light"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olo slide"/>
          <p:cNvSpPr txBox="1">
            <a:spLocks noGrp="1"/>
          </p:cNvSpPr>
          <p:nvPr>
            <p:ph type="title"/>
          </p:nvPr>
        </p:nvSpPr>
        <p:spPr>
          <a:prstGeom prst="rect">
            <a:avLst/>
          </a:prstGeom>
        </p:spPr>
        <p:txBody>
          <a:bodyPr/>
          <a:lstStyle>
            <a:lvl1pPr>
              <a:defRPr>
                <a:solidFill>
                  <a:srgbClr val="011993"/>
                </a:solidFill>
                <a:latin typeface="Futura"/>
                <a:ea typeface="Futura"/>
                <a:cs typeface="Futura"/>
                <a:sym typeface="Futura"/>
              </a:defRPr>
            </a:lvl1pPr>
          </a:lstStyle>
          <a:p>
            <a:r>
              <a:rPr lang="it-IT" dirty="0" smtClean="0"/>
              <a:t>Punti di attenzione</a:t>
            </a:r>
            <a:endParaRPr dirty="0"/>
          </a:p>
        </p:txBody>
      </p:sp>
      <p:sp>
        <p:nvSpPr>
          <p:cNvPr id="139" name="elenco"/>
          <p:cNvSpPr txBox="1">
            <a:spLocks noGrp="1"/>
          </p:cNvSpPr>
          <p:nvPr>
            <p:ph type="body" idx="1"/>
          </p:nvPr>
        </p:nvSpPr>
        <p:spPr>
          <a:prstGeom prst="rect">
            <a:avLst/>
          </a:prstGeom>
        </p:spPr>
        <p:txBody>
          <a:bodyPr/>
          <a:lstStyle>
            <a:lvl1pPr>
              <a:defRPr>
                <a:solidFill>
                  <a:srgbClr val="011993"/>
                </a:solidFill>
                <a:latin typeface="Futura"/>
                <a:ea typeface="Futura"/>
                <a:cs typeface="Futura"/>
                <a:sym typeface="Futura"/>
              </a:defRPr>
            </a:lvl1pPr>
          </a:lstStyle>
          <a:p>
            <a:r>
              <a:rPr lang="it-IT" dirty="0" smtClean="0"/>
              <a:t>Necessità di definire standard - aderire a standard internazionali</a:t>
            </a:r>
          </a:p>
          <a:p>
            <a:r>
              <a:rPr lang="it-IT" dirty="0" smtClean="0"/>
              <a:t>Proprietà dei dati</a:t>
            </a:r>
          </a:p>
          <a:p>
            <a:r>
              <a:rPr lang="it-IT" dirty="0" smtClean="0"/>
              <a:t>Regolamenti e leggi nazionali</a:t>
            </a:r>
          </a:p>
          <a:p>
            <a:r>
              <a:rPr lang="it-IT" dirty="0" smtClean="0"/>
              <a:t>Tecnologia a servizio dei processi</a:t>
            </a:r>
          </a:p>
          <a:p>
            <a:r>
              <a:rPr lang="it-IT" dirty="0" smtClean="0"/>
              <a:t>Impatto occupazionale – cambio di professionalità</a:t>
            </a:r>
          </a:p>
          <a:p>
            <a:endParaRPr dirty="0"/>
          </a:p>
        </p:txBody>
      </p:sp>
      <p:pic>
        <p:nvPicPr>
          <p:cNvPr id="140" name="DIH_Blu copia.pdf" descr="DIH_Blu copia.pdf"/>
          <p:cNvPicPr>
            <a:picLocks noChangeAspect="1"/>
          </p:cNvPicPr>
          <p:nvPr/>
        </p:nvPicPr>
        <p:blipFill>
          <a:blip r:embed="rId3" cstate="print">
            <a:extLst/>
          </a:blip>
          <a:stretch>
            <a:fillRect/>
          </a:stretch>
        </p:blipFill>
        <p:spPr>
          <a:xfrm>
            <a:off x="693698" y="11120932"/>
            <a:ext cx="2211701" cy="2285477"/>
          </a:xfrm>
          <a:prstGeom prst="rect">
            <a:avLst/>
          </a:prstGeom>
          <a:ln w="12700">
            <a:miter lim="400000"/>
          </a:ln>
        </p:spPr>
      </p:pic>
      <p:sp>
        <p:nvSpPr>
          <p:cNvPr id="141" name="Numero diapositiva"/>
          <p:cNvSpPr txBox="1">
            <a:spLocks noGrp="1"/>
          </p:cNvSpPr>
          <p:nvPr>
            <p:ph type="sldNum" sz="quarter" idx="2"/>
          </p:nvPr>
        </p:nvSpPr>
        <p:spPr>
          <a:xfrm>
            <a:off x="23329335" y="12948108"/>
            <a:ext cx="255390" cy="412293"/>
          </a:xfrm>
          <a:prstGeom prst="rect">
            <a:avLst/>
          </a:prstGeom>
          <a:extLst>
            <a:ext uri="{C572A759-6A51-4108-AA02-DFA0A04FC94B}">
              <ma14:wrappingTextBoxFlag xmlns="" xmlns:ma14="http://schemas.microsoft.com/office/mac/drawingml/2011/main" val="1"/>
            </a:ext>
          </a:extLst>
        </p:spPr>
        <p:txBody>
          <a:bodyPr/>
          <a:lstStyle>
            <a:lvl1pPr>
              <a:defRPr>
                <a:solidFill>
                  <a:srgbClr val="011993"/>
                </a:solidFill>
                <a:latin typeface="Futura"/>
                <a:ea typeface="Futura"/>
                <a:cs typeface="Futura"/>
                <a:sym typeface="Futura"/>
              </a:defRPr>
            </a:lvl1pPr>
          </a:lstStyle>
          <a:p>
            <a:fld id="{86CB4B4D-7CA3-9044-876B-883B54F8677D}" type="slidenum">
              <a:rPr/>
              <a:pPr/>
              <a:t>11</a:t>
            </a:fld>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olo slide"/>
          <p:cNvSpPr txBox="1">
            <a:spLocks noGrp="1"/>
          </p:cNvSpPr>
          <p:nvPr>
            <p:ph type="title"/>
          </p:nvPr>
        </p:nvSpPr>
        <p:spPr>
          <a:prstGeom prst="rect">
            <a:avLst/>
          </a:prstGeom>
        </p:spPr>
        <p:txBody>
          <a:bodyPr/>
          <a:lstStyle>
            <a:lvl1pPr>
              <a:defRPr>
                <a:solidFill>
                  <a:srgbClr val="011993"/>
                </a:solidFill>
                <a:latin typeface="Futura"/>
                <a:ea typeface="Futura"/>
                <a:cs typeface="Futura"/>
                <a:sym typeface="Futura"/>
              </a:defRPr>
            </a:lvl1pPr>
          </a:lstStyle>
          <a:p>
            <a:r>
              <a:rPr lang="it-IT" dirty="0" err="1" smtClean="0"/>
              <a:t>Industry</a:t>
            </a:r>
            <a:r>
              <a:rPr lang="it-IT" dirty="0" smtClean="0"/>
              <a:t> 4.0</a:t>
            </a:r>
            <a:endParaRPr dirty="0"/>
          </a:p>
        </p:txBody>
      </p:sp>
      <p:pic>
        <p:nvPicPr>
          <p:cNvPr id="135" name="DIH_Blu copia.pdf" descr="DIH_Blu copia.pdf"/>
          <p:cNvPicPr>
            <a:picLocks noChangeAspect="1"/>
          </p:cNvPicPr>
          <p:nvPr/>
        </p:nvPicPr>
        <p:blipFill>
          <a:blip r:embed="rId3" cstate="print">
            <a:extLst/>
          </a:blip>
          <a:stretch>
            <a:fillRect/>
          </a:stretch>
        </p:blipFill>
        <p:spPr>
          <a:xfrm>
            <a:off x="693698" y="11120932"/>
            <a:ext cx="2211701" cy="2285477"/>
          </a:xfrm>
          <a:prstGeom prst="rect">
            <a:avLst/>
          </a:prstGeom>
          <a:ln w="12700">
            <a:miter lim="400000"/>
          </a:ln>
        </p:spPr>
      </p:pic>
      <p:sp>
        <p:nvSpPr>
          <p:cNvPr id="136" name="Numero diapositiva"/>
          <p:cNvSpPr txBox="1">
            <a:spLocks noGrp="1"/>
          </p:cNvSpPr>
          <p:nvPr>
            <p:ph type="sldNum" sz="quarter" idx="2"/>
          </p:nvPr>
        </p:nvSpPr>
        <p:spPr>
          <a:xfrm>
            <a:off x="23329335" y="12948108"/>
            <a:ext cx="255390" cy="412293"/>
          </a:xfrm>
          <a:prstGeom prst="rect">
            <a:avLst/>
          </a:prstGeom>
          <a:extLst>
            <a:ext uri="{C572A759-6A51-4108-AA02-DFA0A04FC94B}">
              <ma14:wrappingTextBoxFlag xmlns="" xmlns:ma14="http://schemas.microsoft.com/office/mac/drawingml/2011/main" val="1"/>
            </a:ext>
          </a:extLst>
        </p:spPr>
        <p:txBody>
          <a:bodyPr/>
          <a:lstStyle>
            <a:lvl1pPr>
              <a:defRPr>
                <a:solidFill>
                  <a:srgbClr val="011993"/>
                </a:solidFill>
                <a:latin typeface="Futura"/>
                <a:ea typeface="Futura"/>
                <a:cs typeface="Futura"/>
                <a:sym typeface="Futura"/>
              </a:defRPr>
            </a:lvl1pPr>
          </a:lstStyle>
          <a:p>
            <a:fld id="{86CB4B4D-7CA3-9044-876B-883B54F8677D}" type="slidenum">
              <a:rPr/>
              <a:pPr/>
              <a:t>2</a:t>
            </a:fld>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2444" y="3113584"/>
            <a:ext cx="19916780" cy="851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292444" y="3113584"/>
            <a:ext cx="1770764" cy="7200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it-IT" sz="5000" b="0" i="0" u="none" strike="noStrike" cap="none" spc="0" normalizeH="0" baseline="0">
              <a:ln>
                <a:noFill/>
              </a:ln>
              <a:solidFill>
                <a:srgbClr val="FFFFFF"/>
              </a:solidFill>
              <a:effectLst/>
              <a:uFillTx/>
              <a:latin typeface="+mn-lt"/>
              <a:ea typeface="+mn-ea"/>
              <a:cs typeface="+mn-cs"/>
              <a:sym typeface="Helvetica Neue Ligh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olo slide"/>
          <p:cNvSpPr txBox="1">
            <a:spLocks noGrp="1"/>
          </p:cNvSpPr>
          <p:nvPr>
            <p:ph type="title"/>
          </p:nvPr>
        </p:nvSpPr>
        <p:spPr>
          <a:prstGeom prst="rect">
            <a:avLst/>
          </a:prstGeom>
        </p:spPr>
        <p:txBody>
          <a:bodyPr/>
          <a:lstStyle>
            <a:lvl1pPr>
              <a:defRPr>
                <a:solidFill>
                  <a:srgbClr val="011993"/>
                </a:solidFill>
                <a:latin typeface="Futura"/>
                <a:ea typeface="Futura"/>
                <a:cs typeface="Futura"/>
                <a:sym typeface="Futura"/>
              </a:defRPr>
            </a:lvl1pPr>
          </a:lstStyle>
          <a:p>
            <a:r>
              <a:rPr lang="it-IT" dirty="0" err="1" smtClean="0"/>
              <a:t>Industry</a:t>
            </a:r>
            <a:r>
              <a:rPr lang="it-IT" dirty="0" smtClean="0"/>
              <a:t> 4.0 se fosse descritto da H.G. Wells</a:t>
            </a:r>
            <a:endParaRPr dirty="0"/>
          </a:p>
        </p:txBody>
      </p:sp>
      <p:pic>
        <p:nvPicPr>
          <p:cNvPr id="135" name="DIH_Blu copia.pdf" descr="DIH_Blu copia.pdf"/>
          <p:cNvPicPr>
            <a:picLocks noChangeAspect="1"/>
          </p:cNvPicPr>
          <p:nvPr/>
        </p:nvPicPr>
        <p:blipFill>
          <a:blip r:embed="rId3" cstate="print">
            <a:extLst/>
          </a:blip>
          <a:stretch>
            <a:fillRect/>
          </a:stretch>
        </p:blipFill>
        <p:spPr>
          <a:xfrm>
            <a:off x="693698" y="11120932"/>
            <a:ext cx="2211701" cy="2285477"/>
          </a:xfrm>
          <a:prstGeom prst="rect">
            <a:avLst/>
          </a:prstGeom>
          <a:ln w="12700">
            <a:miter lim="400000"/>
          </a:ln>
        </p:spPr>
      </p:pic>
      <p:sp>
        <p:nvSpPr>
          <p:cNvPr id="136" name="Numero diapositiva"/>
          <p:cNvSpPr txBox="1">
            <a:spLocks noGrp="1"/>
          </p:cNvSpPr>
          <p:nvPr>
            <p:ph type="sldNum" sz="quarter" idx="2"/>
          </p:nvPr>
        </p:nvSpPr>
        <p:spPr>
          <a:xfrm>
            <a:off x="23329335" y="12948108"/>
            <a:ext cx="255390" cy="412293"/>
          </a:xfrm>
          <a:prstGeom prst="rect">
            <a:avLst/>
          </a:prstGeom>
          <a:extLst>
            <a:ext uri="{C572A759-6A51-4108-AA02-DFA0A04FC94B}">
              <ma14:wrappingTextBoxFlag xmlns="" xmlns:ma14="http://schemas.microsoft.com/office/mac/drawingml/2011/main" val="1"/>
            </a:ext>
          </a:extLst>
        </p:spPr>
        <p:txBody>
          <a:bodyPr/>
          <a:lstStyle>
            <a:lvl1pPr>
              <a:defRPr>
                <a:solidFill>
                  <a:srgbClr val="011993"/>
                </a:solidFill>
                <a:latin typeface="Futura"/>
                <a:ea typeface="Futura"/>
                <a:cs typeface="Futura"/>
                <a:sym typeface="Futura"/>
              </a:defRPr>
            </a:lvl1pPr>
          </a:lstStyle>
          <a:p>
            <a:fld id="{86CB4B4D-7CA3-9044-876B-883B54F8677D}" type="slidenum">
              <a:rPr/>
              <a:pPr/>
              <a:t>3</a:t>
            </a:fld>
            <a:endParaRPr/>
          </a:p>
        </p:txBody>
      </p:sp>
      <p:sp>
        <p:nvSpPr>
          <p:cNvPr id="4" name="Rettangolo 3"/>
          <p:cNvSpPr/>
          <p:nvPr/>
        </p:nvSpPr>
        <p:spPr>
          <a:xfrm>
            <a:off x="3292444" y="3113584"/>
            <a:ext cx="1770764" cy="72008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it-IT" sz="5000" b="0" i="0" u="none" strike="noStrike" cap="none" spc="0" normalizeH="0" baseline="0">
              <a:ln>
                <a:noFill/>
              </a:ln>
              <a:solidFill>
                <a:srgbClr val="FFFFFF"/>
              </a:solidFill>
              <a:effectLst/>
              <a:uFillTx/>
              <a:latin typeface="+mn-lt"/>
              <a:ea typeface="+mn-ea"/>
              <a:cs typeface="+mn-cs"/>
              <a:sym typeface="Helvetica Neue Light"/>
            </a:endParaRPr>
          </a:p>
        </p:txBody>
      </p:sp>
      <p:sp>
        <p:nvSpPr>
          <p:cNvPr id="7" name="testo"/>
          <p:cNvSpPr txBox="1">
            <a:spLocks noGrp="1"/>
          </p:cNvSpPr>
          <p:nvPr>
            <p:ph type="body" idx="1"/>
          </p:nvPr>
        </p:nvSpPr>
        <p:spPr>
          <a:xfrm>
            <a:off x="2326904" y="3291294"/>
            <a:ext cx="20295988" cy="8972376"/>
          </a:xfrm>
          <a:prstGeom prst="rect">
            <a:avLst/>
          </a:prstGeom>
        </p:spPr>
        <p:txBody>
          <a:bodyPr/>
          <a:lstStyle>
            <a:lvl1pPr marL="0" indent="0">
              <a:buSzTx/>
              <a:buFontTx/>
              <a:buNone/>
              <a:defRPr>
                <a:solidFill>
                  <a:srgbClr val="011993"/>
                </a:solidFill>
                <a:latin typeface="Futura"/>
                <a:ea typeface="Futura"/>
                <a:cs typeface="Futura"/>
                <a:sym typeface="Futura"/>
              </a:defRPr>
            </a:lvl1pPr>
          </a:lstStyle>
          <a:p>
            <a:r>
              <a:rPr lang="en-US" dirty="0" smtClean="0"/>
              <a:t>Fully </a:t>
            </a:r>
            <a:r>
              <a:rPr lang="en-US" dirty="0"/>
              <a:t>automated manufacturing plants supervised by artificial intelligence, robotics placing freight on a ‘platoon’ of trucks where fleets are controlled by a single ‘hive mind’ driver, to fleets of ships on autonomous networks controlled by global teams of captains and crews sitting at desks, linking with rail freight running 24/7 autonomous routes from port to destinations.</a:t>
            </a:r>
            <a:endParaRPr lang="it-IT" dirty="0"/>
          </a:p>
          <a:p>
            <a:r>
              <a:rPr lang="en-US" dirty="0"/>
              <a:t>Real-time self executing orders, invoices, inventory assessments and contracts all along the globally connected and networked ‘smart supply chains’ right through to grocery stores where no physical wallet is required and neither a </a:t>
            </a:r>
            <a:r>
              <a:rPr lang="en-US" dirty="0" err="1"/>
              <a:t>eftpos</a:t>
            </a:r>
            <a:r>
              <a:rPr lang="en-US" dirty="0"/>
              <a:t> machine nor a staff member is seen.</a:t>
            </a:r>
            <a:endParaRPr lang="it-IT" dirty="0"/>
          </a:p>
          <a:p>
            <a:endParaRPr dirty="0"/>
          </a:p>
        </p:txBody>
      </p:sp>
    </p:spTree>
    <p:extLst>
      <p:ext uri="{BB962C8B-B14F-4D97-AF65-F5344CB8AC3E}">
        <p14:creationId xmlns:p14="http://schemas.microsoft.com/office/powerpoint/2010/main" val="21573193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olo slide"/>
          <p:cNvSpPr txBox="1">
            <a:spLocks noGrp="1"/>
          </p:cNvSpPr>
          <p:nvPr>
            <p:ph type="title"/>
          </p:nvPr>
        </p:nvSpPr>
        <p:spPr>
          <a:prstGeom prst="rect">
            <a:avLst/>
          </a:prstGeom>
        </p:spPr>
        <p:txBody>
          <a:bodyPr/>
          <a:lstStyle>
            <a:lvl1pPr>
              <a:defRPr>
                <a:solidFill>
                  <a:srgbClr val="011993"/>
                </a:solidFill>
                <a:latin typeface="Futura"/>
                <a:ea typeface="Futura"/>
                <a:cs typeface="Futura"/>
                <a:sym typeface="Futura"/>
              </a:defRPr>
            </a:lvl1pPr>
          </a:lstStyle>
          <a:p>
            <a:r>
              <a:rPr lang="it-IT" dirty="0" smtClean="0"/>
              <a:t>Un po’ di date</a:t>
            </a:r>
            <a:endParaRPr dirty="0"/>
          </a:p>
        </p:txBody>
      </p:sp>
      <p:sp>
        <p:nvSpPr>
          <p:cNvPr id="153" name="testo 2"/>
          <p:cNvSpPr txBox="1">
            <a:spLocks noGrp="1"/>
          </p:cNvSpPr>
          <p:nvPr>
            <p:ph type="body" sz="half" idx="1"/>
          </p:nvPr>
        </p:nvSpPr>
        <p:spPr>
          <a:xfrm>
            <a:off x="1030760" y="3113584"/>
            <a:ext cx="9793088" cy="9372600"/>
          </a:xfrm>
          <a:prstGeom prst="rect">
            <a:avLst/>
          </a:prstGeom>
        </p:spPr>
        <p:txBody>
          <a:bodyPr>
            <a:noAutofit/>
          </a:bodyPr>
          <a:lstStyle>
            <a:lvl1pPr>
              <a:defRPr>
                <a:solidFill>
                  <a:srgbClr val="011993"/>
                </a:solidFill>
                <a:latin typeface="Futura"/>
                <a:ea typeface="Futura"/>
                <a:cs typeface="Futura"/>
                <a:sym typeface="Futura"/>
              </a:defRPr>
            </a:lvl1pPr>
          </a:lstStyle>
          <a:p>
            <a:pPr marL="612000" indent="-635000">
              <a:spcBef>
                <a:spcPts val="3000"/>
              </a:spcBef>
            </a:pPr>
            <a:r>
              <a:rPr lang="it-IT" sz="4400" dirty="0" smtClean="0"/>
              <a:t>Autostrade rete IP WAN nazionale anni 80</a:t>
            </a:r>
          </a:p>
          <a:p>
            <a:pPr marL="612000" indent="-635000">
              <a:spcBef>
                <a:spcPts val="3000"/>
              </a:spcBef>
            </a:pPr>
            <a:r>
              <a:rPr lang="it-IT" sz="4400" dirty="0" smtClean="0"/>
              <a:t>Piste Telepass 1989 /1990</a:t>
            </a:r>
          </a:p>
          <a:p>
            <a:pPr marL="612000" indent="-635000">
              <a:spcBef>
                <a:spcPts val="3000"/>
              </a:spcBef>
            </a:pPr>
            <a:r>
              <a:rPr lang="it-IT" sz="4400" dirty="0" smtClean="0"/>
              <a:t>Monitoraggio distribuito 1995/2000</a:t>
            </a:r>
          </a:p>
          <a:p>
            <a:pPr marL="612000" indent="-635000">
              <a:spcBef>
                <a:spcPts val="3000"/>
              </a:spcBef>
            </a:pPr>
            <a:r>
              <a:rPr lang="it-IT" sz="4400" dirty="0" smtClean="0"/>
              <a:t>Precursore </a:t>
            </a:r>
            <a:r>
              <a:rPr lang="it-IT" sz="4400" dirty="0" err="1" smtClean="0"/>
              <a:t>IoT</a:t>
            </a:r>
            <a:r>
              <a:rPr lang="it-IT" sz="4400" dirty="0" smtClean="0"/>
              <a:t>: </a:t>
            </a:r>
            <a:r>
              <a:rPr lang="it-IT" sz="4400" dirty="0"/>
              <a:t>controllo </a:t>
            </a:r>
            <a:r>
              <a:rPr lang="it-IT" sz="4400" dirty="0" smtClean="0"/>
              <a:t>totale dispositivi tecnologici su rete IP con protocolli standard 2005</a:t>
            </a:r>
            <a:endParaRPr lang="it-IT" sz="4400" dirty="0"/>
          </a:p>
          <a:p>
            <a:pPr marL="612000" indent="-635000">
              <a:spcBef>
                <a:spcPts val="3000"/>
              </a:spcBef>
            </a:pPr>
            <a:r>
              <a:rPr lang="it-IT" sz="4400" dirty="0" smtClean="0"/>
              <a:t>Sistema Operativo Linux 2004/2008.</a:t>
            </a:r>
            <a:endParaRPr lang="it-IT" sz="4400" dirty="0"/>
          </a:p>
        </p:txBody>
      </p:sp>
      <p:pic>
        <p:nvPicPr>
          <p:cNvPr id="154" name="DIH_Blu copia.pdf" descr="DIH_Blu copia.pdf"/>
          <p:cNvPicPr>
            <a:picLocks noChangeAspect="1"/>
          </p:cNvPicPr>
          <p:nvPr/>
        </p:nvPicPr>
        <p:blipFill>
          <a:blip r:embed="rId3" cstate="print">
            <a:extLst/>
          </a:blip>
          <a:stretch>
            <a:fillRect/>
          </a:stretch>
        </p:blipFill>
        <p:spPr>
          <a:xfrm>
            <a:off x="693698" y="11120932"/>
            <a:ext cx="2211701" cy="2285477"/>
          </a:xfrm>
          <a:prstGeom prst="rect">
            <a:avLst/>
          </a:prstGeom>
          <a:ln w="12700">
            <a:miter lim="400000"/>
          </a:ln>
        </p:spPr>
      </p:pic>
      <p:sp>
        <p:nvSpPr>
          <p:cNvPr id="155" name="Numero diapositiva"/>
          <p:cNvSpPr txBox="1">
            <a:spLocks noGrp="1"/>
          </p:cNvSpPr>
          <p:nvPr>
            <p:ph type="sldNum" sz="quarter" idx="2"/>
          </p:nvPr>
        </p:nvSpPr>
        <p:spPr>
          <a:xfrm>
            <a:off x="957643" y="12948108"/>
            <a:ext cx="255390" cy="412293"/>
          </a:xfrm>
          <a:prstGeom prst="rect">
            <a:avLst/>
          </a:prstGeom>
          <a:extLst>
            <a:ext uri="{C572A759-6A51-4108-AA02-DFA0A04FC94B}">
              <ma14:wrappingTextBoxFlag xmlns="" xmlns:ma14="http://schemas.microsoft.com/office/mac/drawingml/2011/main" val="1"/>
            </a:ext>
          </a:extLst>
        </p:spPr>
        <p:txBody>
          <a:bodyPr/>
          <a:lstStyle>
            <a:lvl1pPr>
              <a:defRPr>
                <a:solidFill>
                  <a:srgbClr val="011993"/>
                </a:solidFill>
                <a:latin typeface="Futura"/>
                <a:ea typeface="Futura"/>
                <a:cs typeface="Futura"/>
                <a:sym typeface="Futura"/>
              </a:defRPr>
            </a:lvl1pPr>
          </a:lstStyle>
          <a:p>
            <a:fld id="{86CB4B4D-7CA3-9044-876B-883B54F8677D}" type="slidenum">
              <a:rPr/>
              <a:pPr/>
              <a:t>4</a:t>
            </a:fld>
            <a:endParaRPr/>
          </a:p>
        </p:txBody>
      </p:sp>
      <p:pic>
        <p:nvPicPr>
          <p:cNvPr id="11" name="Picture 126"/>
          <p:cNvPicPr>
            <a:picLocks noGrp="1" noChangeArrowheads="1"/>
          </p:cNvPicPr>
          <p:nvPr>
            <p:ph type="pic" idx="13"/>
          </p:nvPr>
        </p:nvPicPr>
        <p:blipFill>
          <a:blip r:embed="rId4" cstate="print"/>
          <a:srcRect l="24114" r="9646"/>
          <a:stretch>
            <a:fillRect/>
          </a:stretch>
        </p:blipFill>
        <p:spPr bwMode="auto">
          <a:xfrm>
            <a:off x="12193200" y="0"/>
            <a:ext cx="12190800" cy="13716000"/>
          </a:xfrm>
          <a:prstGeom prst="rect">
            <a:avLst/>
          </a:prstGeom>
          <a:noFill/>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olo slide"/>
          <p:cNvSpPr txBox="1">
            <a:spLocks noGrp="1"/>
          </p:cNvSpPr>
          <p:nvPr>
            <p:ph type="title"/>
          </p:nvPr>
        </p:nvSpPr>
        <p:spPr>
          <a:prstGeom prst="rect">
            <a:avLst/>
          </a:prstGeom>
        </p:spPr>
        <p:txBody>
          <a:bodyPr/>
          <a:lstStyle>
            <a:lvl1pPr>
              <a:defRPr>
                <a:solidFill>
                  <a:srgbClr val="011993"/>
                </a:solidFill>
                <a:latin typeface="Futura"/>
                <a:ea typeface="Futura"/>
                <a:cs typeface="Futura"/>
                <a:sym typeface="Futura"/>
              </a:defRPr>
            </a:lvl1pPr>
          </a:lstStyle>
          <a:p>
            <a:r>
              <a:rPr lang="it-IT" dirty="0" smtClean="0"/>
              <a:t>Sesamo Gate</a:t>
            </a:r>
            <a:endParaRPr dirty="0"/>
          </a:p>
        </p:txBody>
      </p:sp>
      <p:sp>
        <p:nvSpPr>
          <p:cNvPr id="153" name="testo 2"/>
          <p:cNvSpPr txBox="1">
            <a:spLocks noGrp="1"/>
          </p:cNvSpPr>
          <p:nvPr>
            <p:ph type="body" sz="half" idx="1"/>
          </p:nvPr>
        </p:nvSpPr>
        <p:spPr>
          <a:xfrm>
            <a:off x="1030760" y="3113584"/>
            <a:ext cx="9525000" cy="9372600"/>
          </a:xfrm>
          <a:prstGeom prst="rect">
            <a:avLst/>
          </a:prstGeom>
        </p:spPr>
        <p:txBody>
          <a:bodyPr>
            <a:noAutofit/>
          </a:bodyPr>
          <a:lstStyle>
            <a:lvl1pPr>
              <a:defRPr>
                <a:solidFill>
                  <a:srgbClr val="011993"/>
                </a:solidFill>
                <a:latin typeface="Futura"/>
                <a:ea typeface="Futura"/>
                <a:cs typeface="Futura"/>
                <a:sym typeface="Futura"/>
              </a:defRPr>
            </a:lvl1pPr>
          </a:lstStyle>
          <a:p>
            <a:pPr marL="612000" indent="-635000">
              <a:spcBef>
                <a:spcPts val="3000"/>
              </a:spcBef>
            </a:pPr>
            <a:r>
              <a:rPr lang="it-IT" sz="3200" dirty="0" smtClean="0"/>
              <a:t>Piattaforma </a:t>
            </a:r>
            <a:r>
              <a:rPr lang="it-IT" sz="3200" dirty="0"/>
              <a:t>modulare per l’automazione delle operazioni di ingresso e uscita dei </a:t>
            </a:r>
            <a:r>
              <a:rPr lang="it-IT" sz="3200" dirty="0" smtClean="0"/>
              <a:t>terminal.</a:t>
            </a:r>
            <a:endParaRPr lang="it-IT" sz="3200" dirty="0"/>
          </a:p>
          <a:p>
            <a:pPr marL="612000" indent="-635000">
              <a:spcBef>
                <a:spcPts val="3000"/>
              </a:spcBef>
            </a:pPr>
            <a:r>
              <a:rPr lang="it-IT" sz="3200" dirty="0" smtClean="0"/>
              <a:t>Automazione gate </a:t>
            </a:r>
            <a:r>
              <a:rPr lang="it-IT" sz="3200" dirty="0"/>
              <a:t>stradali e ferroviari.</a:t>
            </a:r>
          </a:p>
          <a:p>
            <a:pPr marL="612000" indent="-635000">
              <a:spcBef>
                <a:spcPts val="3000"/>
              </a:spcBef>
            </a:pPr>
            <a:r>
              <a:rPr lang="it-IT" sz="3200" dirty="0"/>
              <a:t>Ogni modulo della piattaforma Sesamo gestisce sensori e attuatori per implementare una specifica funzionalità.</a:t>
            </a:r>
          </a:p>
          <a:p>
            <a:pPr marL="612000" indent="-635000">
              <a:spcBef>
                <a:spcPts val="3000"/>
              </a:spcBef>
            </a:pPr>
            <a:r>
              <a:rPr lang="it-IT" sz="3200" dirty="0"/>
              <a:t>Combinando i moduli si verticalizzano applicazioni rispondenti alle esigenze specifiche del terminalista.</a:t>
            </a:r>
          </a:p>
          <a:p>
            <a:pPr marL="612000" indent="-635000">
              <a:spcBef>
                <a:spcPts val="3000"/>
              </a:spcBef>
            </a:pPr>
            <a:r>
              <a:rPr lang="it-IT" sz="3200" dirty="0"/>
              <a:t>I moduli Sesamo comunicano tra loro, permettendo l’implementazione di applicazioni complesse e distribuite. </a:t>
            </a:r>
          </a:p>
        </p:txBody>
      </p:sp>
      <p:pic>
        <p:nvPicPr>
          <p:cNvPr id="154" name="DIH_Blu copia.pdf" descr="DIH_Blu copia.pdf"/>
          <p:cNvPicPr>
            <a:picLocks noChangeAspect="1"/>
          </p:cNvPicPr>
          <p:nvPr/>
        </p:nvPicPr>
        <p:blipFill>
          <a:blip r:embed="rId3" cstate="print">
            <a:extLst/>
          </a:blip>
          <a:stretch>
            <a:fillRect/>
          </a:stretch>
        </p:blipFill>
        <p:spPr>
          <a:xfrm>
            <a:off x="693698" y="11120932"/>
            <a:ext cx="2211701" cy="2285477"/>
          </a:xfrm>
          <a:prstGeom prst="rect">
            <a:avLst/>
          </a:prstGeom>
          <a:ln w="12700">
            <a:miter lim="400000"/>
          </a:ln>
        </p:spPr>
      </p:pic>
      <p:sp>
        <p:nvSpPr>
          <p:cNvPr id="155" name="Numero diapositiva"/>
          <p:cNvSpPr txBox="1">
            <a:spLocks noGrp="1"/>
          </p:cNvSpPr>
          <p:nvPr>
            <p:ph type="sldNum" sz="quarter" idx="2"/>
          </p:nvPr>
        </p:nvSpPr>
        <p:spPr>
          <a:xfrm>
            <a:off x="957643" y="12948108"/>
            <a:ext cx="255390" cy="412293"/>
          </a:xfrm>
          <a:prstGeom prst="rect">
            <a:avLst/>
          </a:prstGeom>
          <a:extLst>
            <a:ext uri="{C572A759-6A51-4108-AA02-DFA0A04FC94B}">
              <ma14:wrappingTextBoxFlag xmlns="" xmlns:ma14="http://schemas.microsoft.com/office/mac/drawingml/2011/main" val="1"/>
            </a:ext>
          </a:extLst>
        </p:spPr>
        <p:txBody>
          <a:bodyPr/>
          <a:lstStyle>
            <a:lvl1pPr>
              <a:defRPr>
                <a:solidFill>
                  <a:srgbClr val="011993"/>
                </a:solidFill>
                <a:latin typeface="Futura"/>
                <a:ea typeface="Futura"/>
                <a:cs typeface="Futura"/>
                <a:sym typeface="Futura"/>
              </a:defRPr>
            </a:lvl1pPr>
          </a:lstStyle>
          <a:p>
            <a:fld id="{86CB4B4D-7CA3-9044-876B-883B54F8677D}" type="slidenum">
              <a:rPr/>
              <a:pPr/>
              <a:t>5</a:t>
            </a:fld>
            <a:endParaRPr/>
          </a:p>
        </p:txBody>
      </p:sp>
      <p:pic>
        <p:nvPicPr>
          <p:cNvPr id="8" name="Picture 2" descr="gateautomation2"/>
          <p:cNvPicPr>
            <a:picLocks noGrp="1" noChangeAspect="1" noChangeArrowheads="1"/>
          </p:cNvPicPr>
          <p:nvPr>
            <p:ph type="pic" idx="13"/>
          </p:nvPr>
        </p:nvPicPr>
        <p:blipFill>
          <a:blip r:embed="rId4" cstate="print"/>
          <a:srcRect l="14444" r="14444"/>
          <a:stretch>
            <a:fillRect/>
          </a:stretch>
        </p:blipFill>
        <p:spPr bwMode="auto">
          <a:prstGeom prst="rect">
            <a:avLst/>
          </a:prstGeom>
          <a:noFill/>
          <a:ln w="9525" algn="in">
            <a:noFill/>
            <a:miter lim="800000"/>
            <a:headEnd/>
            <a:tailEnd/>
          </a:ln>
          <a:effectLst/>
        </p:spPr>
      </p:pic>
    </p:spTree>
    <p:extLst>
      <p:ext uri="{BB962C8B-B14F-4D97-AF65-F5344CB8AC3E}">
        <p14:creationId xmlns:p14="http://schemas.microsoft.com/office/powerpoint/2010/main" val="34454755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ateautomation2"/>
          <p:cNvPicPr>
            <a:picLocks noChangeAspect="1" noChangeArrowheads="1"/>
          </p:cNvPicPr>
          <p:nvPr/>
        </p:nvPicPr>
        <p:blipFill>
          <a:blip r:embed="rId3" cstate="print"/>
          <a:srcRect t="37205" b="2480"/>
          <a:stretch>
            <a:fillRect/>
          </a:stretch>
        </p:blipFill>
        <p:spPr bwMode="auto">
          <a:xfrm>
            <a:off x="0" y="2249489"/>
            <a:ext cx="24384000" cy="9697350"/>
          </a:xfrm>
          <a:prstGeom prst="rect">
            <a:avLst/>
          </a:prstGeom>
          <a:noFill/>
          <a:ln w="9525" algn="in">
            <a:noFill/>
            <a:miter lim="800000"/>
            <a:headEnd/>
            <a:tailEnd/>
          </a:ln>
          <a:effectLst/>
        </p:spPr>
      </p:pic>
      <p:sp>
        <p:nvSpPr>
          <p:cNvPr id="5" name="Rettangolo 4"/>
          <p:cNvSpPr/>
          <p:nvPr/>
        </p:nvSpPr>
        <p:spPr bwMode="auto">
          <a:xfrm>
            <a:off x="0" y="4409728"/>
            <a:ext cx="11128497" cy="5040560"/>
          </a:xfrm>
          <a:prstGeom prst="rect">
            <a:avLst/>
          </a:prstGeom>
          <a:solidFill>
            <a:schemeClr val="bg1">
              <a:alpha val="80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7816" tIns="103908" rIns="207816" bIns="103908" numCol="1" rtlCol="0" anchor="t" anchorCtr="0" compatLnSpc="1">
            <a:prstTxWarp prst="textNoShape">
              <a:avLst/>
            </a:prstTxWarp>
          </a:bodyPr>
          <a:lstStyle/>
          <a:p>
            <a:pPr defTabSz="1591090">
              <a:tabLst>
                <a:tab pos="0" algn="l"/>
                <a:tab pos="238122" algn="l"/>
                <a:tab pos="1259162" algn="l"/>
                <a:tab pos="2280200" algn="l"/>
                <a:tab pos="3301240" algn="l"/>
                <a:tab pos="4322278" algn="l"/>
                <a:tab pos="5343318" algn="l"/>
                <a:tab pos="6364355" algn="l"/>
                <a:tab pos="7385395" algn="l"/>
                <a:tab pos="8406433" algn="l"/>
                <a:tab pos="9427473" algn="l"/>
                <a:tab pos="10448511" algn="l"/>
                <a:tab pos="11469551" algn="l"/>
                <a:tab pos="12490589" algn="l"/>
                <a:tab pos="13511629" algn="l"/>
                <a:tab pos="14532667" algn="l"/>
                <a:tab pos="15553707" algn="l"/>
                <a:tab pos="16574744" algn="l"/>
                <a:tab pos="17595784" algn="l"/>
                <a:tab pos="18616822" algn="l"/>
                <a:tab pos="19637862" algn="l"/>
              </a:tabLst>
              <a:defRPr/>
            </a:pPr>
            <a:endParaRPr lang="it-IT" dirty="0" smtClean="0"/>
          </a:p>
        </p:txBody>
      </p:sp>
      <p:sp>
        <p:nvSpPr>
          <p:cNvPr id="2" name="Titolo 1"/>
          <p:cNvSpPr>
            <a:spLocks noGrp="1"/>
          </p:cNvSpPr>
          <p:nvPr>
            <p:ph type="title"/>
          </p:nvPr>
        </p:nvSpPr>
        <p:spPr/>
        <p:txBody>
          <a:bodyPr>
            <a:normAutofit fontScale="90000"/>
          </a:bodyPr>
          <a:lstStyle/>
          <a:p>
            <a:r>
              <a:rPr lang="it-IT" dirty="0" err="1" smtClean="0"/>
              <a:t>Gate-Automation</a:t>
            </a:r>
            <a:endParaRPr lang="it-IT" dirty="0"/>
          </a:p>
        </p:txBody>
      </p:sp>
      <p:sp>
        <p:nvSpPr>
          <p:cNvPr id="6" name="CasellaDiTesto 5"/>
          <p:cNvSpPr txBox="1"/>
          <p:nvPr/>
        </p:nvSpPr>
        <p:spPr>
          <a:xfrm>
            <a:off x="1556972" y="4996240"/>
            <a:ext cx="9217024" cy="3672332"/>
          </a:xfrm>
          <a:prstGeom prst="rect">
            <a:avLst/>
          </a:prstGeom>
          <a:noFill/>
        </p:spPr>
        <p:txBody>
          <a:bodyPr wrap="square" lIns="207816" tIns="103908" rIns="207816" bIns="103908" rtlCol="0">
            <a:spAutoFit/>
          </a:bodyPr>
          <a:lstStyle/>
          <a:p>
            <a:pPr algn="l">
              <a:lnSpc>
                <a:spcPct val="100000"/>
              </a:lnSpc>
            </a:pPr>
            <a:r>
              <a:rPr lang="en-US" sz="4500" dirty="0" err="1">
                <a:solidFill>
                  <a:srgbClr val="292929"/>
                </a:solidFill>
                <a:latin typeface="Source Sans Pro" pitchFamily="34" charset="0"/>
                <a:ea typeface="Source Sans Pro" pitchFamily="34" charset="0"/>
              </a:rPr>
              <a:t>Sesamo</a:t>
            </a:r>
            <a:r>
              <a:rPr lang="en-US" sz="4500" dirty="0">
                <a:solidFill>
                  <a:srgbClr val="292929"/>
                </a:solidFill>
                <a:latin typeface="Source Sans Pro" pitchFamily="34" charset="0"/>
                <a:ea typeface="Source Sans Pro" pitchFamily="34" charset="0"/>
              </a:rPr>
              <a:t>-Gate platform provides solutions for the management of control procedures for vehicles and containers entering and exiting port and freight terminals.</a:t>
            </a:r>
            <a:endParaRPr lang="it-IT" dirty="0"/>
          </a:p>
        </p:txBody>
      </p:sp>
      <p:sp>
        <p:nvSpPr>
          <p:cNvPr id="8" name="CasellaDiTesto 7"/>
          <p:cNvSpPr txBox="1"/>
          <p:nvPr/>
        </p:nvSpPr>
        <p:spPr>
          <a:xfrm>
            <a:off x="21940775" y="12762656"/>
            <a:ext cx="1772505" cy="594566"/>
          </a:xfrm>
          <a:prstGeom prst="rect">
            <a:avLst/>
          </a:prstGeom>
          <a:noFill/>
        </p:spPr>
        <p:txBody>
          <a:bodyPr wrap="square" lIns="207816" tIns="103908" rIns="207816" bIns="103908" rtlCol="0">
            <a:spAutoFit/>
          </a:bodyPr>
          <a:lstStyle/>
          <a:p>
            <a:fld id="{853622AD-85B7-4DBC-9674-D7B60148BF6D}" type="slidenum">
              <a:rPr lang="it-IT" sz="2500" i="1">
                <a:solidFill>
                  <a:schemeClr val="tx1"/>
                </a:solidFill>
                <a:latin typeface="Source Sans Pro Light" pitchFamily="34" charset="0"/>
                <a:ea typeface="Source Sans Pro Light" pitchFamily="34" charset="0"/>
              </a:rPr>
              <a:pPr/>
              <a:t>6</a:t>
            </a:fld>
            <a:endParaRPr lang="it-IT" sz="2500" i="1" dirty="0">
              <a:solidFill>
                <a:schemeClr val="tx1"/>
              </a:solidFill>
              <a:latin typeface="Source Sans Pro Light" pitchFamily="34" charset="0"/>
              <a:ea typeface="Source Sans Pro Ligh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magine 61" descr="Stradale_Completo GM_con_FGI.png"/>
          <p:cNvPicPr>
            <a:picLocks/>
          </p:cNvPicPr>
          <p:nvPr/>
        </p:nvPicPr>
        <p:blipFill>
          <a:blip r:embed="rId3" cstate="print"/>
          <a:srcRect l="10840"/>
          <a:stretch>
            <a:fillRect/>
          </a:stretch>
        </p:blipFill>
        <p:spPr>
          <a:xfrm>
            <a:off x="0" y="2246400"/>
            <a:ext cx="24378092" cy="9799200"/>
          </a:xfrm>
          <a:prstGeom prst="rect">
            <a:avLst/>
          </a:prstGeom>
        </p:spPr>
      </p:pic>
      <p:pic>
        <p:nvPicPr>
          <p:cNvPr id="68" name="Immagine 67" descr="scan_1700251.png"/>
          <p:cNvPicPr>
            <a:picLocks noChangeAspect="1"/>
          </p:cNvPicPr>
          <p:nvPr/>
        </p:nvPicPr>
        <p:blipFill>
          <a:blip r:embed="rId4" cstate="print"/>
          <a:stretch>
            <a:fillRect/>
          </a:stretch>
        </p:blipFill>
        <p:spPr>
          <a:xfrm>
            <a:off x="3861228" y="4732051"/>
            <a:ext cx="16446011" cy="6446430"/>
          </a:xfrm>
          <a:prstGeom prst="rect">
            <a:avLst/>
          </a:prstGeom>
          <a:ln>
            <a:noFill/>
          </a:ln>
          <a:effectLst>
            <a:outerShdw blurRad="190500" algn="tl" rotWithShape="0">
              <a:srgbClr val="000000">
                <a:alpha val="70000"/>
              </a:srgbClr>
            </a:outerShdw>
          </a:effectLst>
        </p:spPr>
      </p:pic>
      <p:grpSp>
        <p:nvGrpSpPr>
          <p:cNvPr id="97" name="Gruppo 96"/>
          <p:cNvGrpSpPr/>
          <p:nvPr/>
        </p:nvGrpSpPr>
        <p:grpSpPr>
          <a:xfrm>
            <a:off x="13344394" y="2465727"/>
            <a:ext cx="11077888" cy="5976450"/>
            <a:chOff x="5421160" y="1232863"/>
            <a:chExt cx="4500392" cy="2988225"/>
          </a:xfrm>
        </p:grpSpPr>
        <p:grpSp>
          <p:nvGrpSpPr>
            <p:cNvPr id="95" name="Gruppo 94"/>
            <p:cNvGrpSpPr/>
            <p:nvPr/>
          </p:nvGrpSpPr>
          <p:grpSpPr>
            <a:xfrm>
              <a:off x="5421160" y="1232863"/>
              <a:ext cx="4500392" cy="972001"/>
              <a:chOff x="5421160" y="2456999"/>
              <a:chExt cx="4500392" cy="972001"/>
            </a:xfrm>
          </p:grpSpPr>
          <p:grpSp>
            <p:nvGrpSpPr>
              <p:cNvPr id="90" name="Gruppo 43"/>
              <p:cNvGrpSpPr/>
              <p:nvPr/>
            </p:nvGrpSpPr>
            <p:grpSpPr>
              <a:xfrm>
                <a:off x="6192688" y="2457000"/>
                <a:ext cx="3728864" cy="972000"/>
                <a:chOff x="6192688" y="2492896"/>
                <a:chExt cx="3728864" cy="972000"/>
              </a:xfrm>
            </p:grpSpPr>
            <p:sp>
              <p:nvSpPr>
                <p:cNvPr id="92" name="Rettangolo 91"/>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93" name="Rectangle 17"/>
                <p:cNvSpPr>
                  <a:spLocks noChangeArrowheads="1"/>
                </p:cNvSpPr>
                <p:nvPr/>
              </p:nvSpPr>
              <p:spPr bwMode="auto">
                <a:xfrm>
                  <a:off x="6480720" y="2564137"/>
                  <a:ext cx="3312368" cy="7971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-Totem</a:t>
                  </a:r>
                </a:p>
                <a:p>
                  <a:pPr algn="l"/>
                  <a:r>
                    <a:rPr lang="en-US" sz="3200" dirty="0">
                      <a:latin typeface="Source Sans Pro" pitchFamily="34" charset="0"/>
                      <a:ea typeface="Source Sans Pro" pitchFamily="34" charset="0"/>
                      <a:cs typeface="Arial" pitchFamily="34" charset="0"/>
                    </a:rPr>
                    <a:t>Management of  self-service devices for customer interaction.</a:t>
                  </a:r>
                  <a:endParaRPr lang="it-IT" sz="3200" dirty="0">
                    <a:latin typeface="Source Sans Pro" pitchFamily="34" charset="0"/>
                    <a:ea typeface="Source Sans Pro" pitchFamily="34" charset="0"/>
                    <a:cs typeface="Arial" pitchFamily="34" charset="0"/>
                  </a:endParaRPr>
                </a:p>
              </p:txBody>
            </p:sp>
          </p:grpSp>
          <p:pic>
            <p:nvPicPr>
              <p:cNvPr id="94" name="Picture 13"/>
              <p:cNvPicPr>
                <a:picLocks noChangeAspect="1" noChangeArrowheads="1"/>
              </p:cNvPicPr>
              <p:nvPr/>
            </p:nvPicPr>
            <p:blipFill>
              <a:blip r:embed="rId5" cstate="print"/>
              <a:srcRect/>
              <a:stretch>
                <a:fillRect/>
              </a:stretch>
            </p:blipFill>
            <p:spPr bwMode="auto">
              <a:xfrm>
                <a:off x="5421160" y="2456999"/>
                <a:ext cx="972000" cy="972001"/>
              </a:xfrm>
              <a:prstGeom prst="rect">
                <a:avLst/>
              </a:prstGeom>
              <a:noFill/>
              <a:ln w="9525" algn="in">
                <a:noFill/>
                <a:miter lim="800000"/>
                <a:headEnd/>
                <a:tailEnd/>
              </a:ln>
              <a:effectLst/>
            </p:spPr>
          </p:pic>
        </p:grpSp>
        <p:sp>
          <p:nvSpPr>
            <p:cNvPr id="96" name="Ovale 95"/>
            <p:cNvSpPr/>
            <p:nvPr/>
          </p:nvSpPr>
          <p:spPr bwMode="auto">
            <a:xfrm>
              <a:off x="7257256" y="3356992"/>
              <a:ext cx="720080" cy="86409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grpSp>
        <p:nvGrpSpPr>
          <p:cNvPr id="24" name="Gruppo 23"/>
          <p:cNvGrpSpPr/>
          <p:nvPr/>
        </p:nvGrpSpPr>
        <p:grpSpPr>
          <a:xfrm>
            <a:off x="4392980" y="2537520"/>
            <a:ext cx="20029302" cy="9004184"/>
            <a:chOff x="1784648" y="1303172"/>
            <a:chExt cx="8136904" cy="4502092"/>
          </a:xfrm>
        </p:grpSpPr>
        <p:sp>
          <p:nvSpPr>
            <p:cNvPr id="6" name="Ovale 5"/>
            <p:cNvSpPr/>
            <p:nvPr/>
          </p:nvSpPr>
          <p:spPr bwMode="auto">
            <a:xfrm>
              <a:off x="1784648" y="4725144"/>
              <a:ext cx="936104" cy="108012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7" name="Ovale 6"/>
            <p:cNvSpPr/>
            <p:nvPr/>
          </p:nvSpPr>
          <p:spPr bwMode="auto">
            <a:xfrm>
              <a:off x="7761312" y="3744000"/>
              <a:ext cx="360040"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8" name="Ovale 7"/>
            <p:cNvSpPr/>
            <p:nvPr/>
          </p:nvSpPr>
          <p:spPr bwMode="auto">
            <a:xfrm>
              <a:off x="7740000" y="3356992"/>
              <a:ext cx="288032"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9" name="Ovale 18"/>
            <p:cNvSpPr/>
            <p:nvPr/>
          </p:nvSpPr>
          <p:spPr bwMode="auto">
            <a:xfrm>
              <a:off x="7257256" y="3789040"/>
              <a:ext cx="432048"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8" name="Rettangolo 17"/>
            <p:cNvSpPr/>
            <p:nvPr/>
          </p:nvSpPr>
          <p:spPr bwMode="auto">
            <a:xfrm>
              <a:off x="6234000" y="1304872"/>
              <a:ext cx="3672000"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21" name="Rectangle 19"/>
            <p:cNvSpPr>
              <a:spLocks noChangeArrowheads="1"/>
            </p:cNvSpPr>
            <p:nvPr/>
          </p:nvSpPr>
          <p:spPr bwMode="auto">
            <a:xfrm>
              <a:off x="6480032" y="1357496"/>
              <a:ext cx="3441520"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it-IT" sz="3600" dirty="0">
                  <a:solidFill>
                    <a:srgbClr val="515253"/>
                  </a:solidFill>
                  <a:latin typeface="Source Sans Pro Black" pitchFamily="34" charset="0"/>
                  <a:ea typeface="Source Sans Pro Black" pitchFamily="34" charset="0"/>
                  <a:cs typeface="Arial" pitchFamily="34" charset="0"/>
                </a:rPr>
                <a:t>Sesamo-Lane</a:t>
              </a:r>
            </a:p>
            <a:p>
              <a:pPr algn="l">
                <a:lnSpc>
                  <a:spcPct val="110000"/>
                </a:lnSpc>
              </a:pPr>
              <a:r>
                <a:rPr lang="en-US" sz="3200" spc="-45" dirty="0">
                  <a:latin typeface="Source Sans Pro" pitchFamily="34" charset="0"/>
                  <a:ea typeface="Source Sans Pro" pitchFamily="34" charset="0"/>
                  <a:cs typeface="Arial" pitchFamily="34" charset="0"/>
                </a:rPr>
                <a:t>Basic software for the implementation of any application for automatic lanes management. </a:t>
              </a:r>
              <a:endParaRPr lang="en-US" sz="3200" spc="-45" dirty="0"/>
            </a:p>
          </p:txBody>
        </p:sp>
        <p:pic>
          <p:nvPicPr>
            <p:cNvPr id="22" name="Picture 7"/>
            <p:cNvPicPr>
              <a:picLocks noChangeAspect="1" noChangeArrowheads="1"/>
            </p:cNvPicPr>
            <p:nvPr/>
          </p:nvPicPr>
          <p:blipFill>
            <a:blip r:embed="rId6" cstate="print"/>
            <a:srcRect/>
            <a:stretch>
              <a:fillRect/>
            </a:stretch>
          </p:blipFill>
          <p:spPr bwMode="auto">
            <a:xfrm>
              <a:off x="5421160" y="1303172"/>
              <a:ext cx="972000" cy="972848"/>
            </a:xfrm>
            <a:prstGeom prst="rect">
              <a:avLst/>
            </a:prstGeom>
            <a:noFill/>
            <a:ln w="9525" algn="in">
              <a:noFill/>
              <a:miter lim="800000"/>
              <a:headEnd/>
              <a:tailEnd/>
            </a:ln>
            <a:effectLst/>
          </p:spPr>
        </p:pic>
      </p:grpSp>
      <p:grpSp>
        <p:nvGrpSpPr>
          <p:cNvPr id="36" name="Gruppo 35"/>
          <p:cNvGrpSpPr/>
          <p:nvPr/>
        </p:nvGrpSpPr>
        <p:grpSpPr>
          <a:xfrm>
            <a:off x="8469740" y="2592000"/>
            <a:ext cx="15952542" cy="1946560"/>
            <a:chOff x="3440832" y="1296000"/>
            <a:chExt cx="6480720" cy="973280"/>
          </a:xfrm>
        </p:grpSpPr>
        <p:grpSp>
          <p:nvGrpSpPr>
            <p:cNvPr id="34" name="Gruppo 33"/>
            <p:cNvGrpSpPr/>
            <p:nvPr/>
          </p:nvGrpSpPr>
          <p:grpSpPr>
            <a:xfrm>
              <a:off x="5421160" y="1296000"/>
              <a:ext cx="4500392" cy="973280"/>
              <a:chOff x="5421160" y="2356328"/>
              <a:chExt cx="4500392" cy="973280"/>
            </a:xfrm>
          </p:grpSpPr>
          <p:sp>
            <p:nvSpPr>
              <p:cNvPr id="30" name="Rettangolo 29"/>
              <p:cNvSpPr/>
              <p:nvPr/>
            </p:nvSpPr>
            <p:spPr bwMode="auto">
              <a:xfrm>
                <a:off x="6234000" y="2357608"/>
                <a:ext cx="3672000"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31" name="Rectangle 19"/>
              <p:cNvSpPr>
                <a:spLocks noChangeArrowheads="1"/>
              </p:cNvSpPr>
              <p:nvPr/>
            </p:nvSpPr>
            <p:spPr bwMode="auto">
              <a:xfrm>
                <a:off x="6480032" y="2545654"/>
                <a:ext cx="3441520" cy="5755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it-IT" sz="3600" dirty="0" err="1">
                    <a:solidFill>
                      <a:srgbClr val="515253"/>
                    </a:solidFill>
                    <a:latin typeface="Source Sans Pro Black" pitchFamily="34" charset="0"/>
                    <a:ea typeface="Source Sans Pro Black" pitchFamily="34" charset="0"/>
                    <a:cs typeface="Arial" pitchFamily="34" charset="0"/>
                  </a:rPr>
                  <a:t>Sesamo-SPM</a:t>
                </a:r>
                <a:endParaRPr lang="it-IT" sz="3600" dirty="0">
                  <a:solidFill>
                    <a:srgbClr val="515253"/>
                  </a:solidFill>
                  <a:latin typeface="Source Sans Pro Black" pitchFamily="34" charset="0"/>
                  <a:ea typeface="Source Sans Pro Black" pitchFamily="34" charset="0"/>
                  <a:cs typeface="Arial" pitchFamily="34" charset="0"/>
                </a:endParaRPr>
              </a:p>
              <a:p>
                <a:pPr algn="l">
                  <a:lnSpc>
                    <a:spcPct val="110000"/>
                  </a:lnSpc>
                </a:pPr>
                <a:r>
                  <a:rPr lang="en-GB" sz="3200" spc="-45" dirty="0">
                    <a:latin typeface="Source Sans Pro" pitchFamily="34" charset="0"/>
                    <a:ea typeface="Source Sans Pro" pitchFamily="34" charset="0"/>
                    <a:cs typeface="Arial" pitchFamily="34" charset="0"/>
                  </a:rPr>
                  <a:t>Real-time speed measurement of vehicles.</a:t>
                </a:r>
                <a:r>
                  <a:rPr lang="en-US" sz="3200" spc="-45" dirty="0">
                    <a:latin typeface="Source Sans Pro" pitchFamily="34" charset="0"/>
                    <a:ea typeface="Source Sans Pro" pitchFamily="34" charset="0"/>
                    <a:cs typeface="Arial" pitchFamily="34" charset="0"/>
                  </a:rPr>
                  <a:t> </a:t>
                </a:r>
                <a:endParaRPr lang="en-US" sz="3200" spc="-45" dirty="0"/>
              </a:p>
            </p:txBody>
          </p:sp>
          <p:pic>
            <p:nvPicPr>
              <p:cNvPr id="33" name="Immagine 32"/>
              <p:cNvPicPr>
                <a:picLocks noChangeAspect="1"/>
              </p:cNvPicPr>
              <p:nvPr/>
            </p:nvPicPr>
            <p:blipFill>
              <a:blip r:embed="rId7" cstate="print"/>
              <a:stretch>
                <a:fillRect/>
              </a:stretch>
            </p:blipFill>
            <p:spPr>
              <a:xfrm>
                <a:off x="5421160" y="2356328"/>
                <a:ext cx="972000" cy="972000"/>
              </a:xfrm>
              <a:prstGeom prst="rect">
                <a:avLst/>
              </a:prstGeom>
            </p:spPr>
          </p:pic>
        </p:grpSp>
        <p:sp>
          <p:nvSpPr>
            <p:cNvPr id="35" name="Ovale 34"/>
            <p:cNvSpPr/>
            <p:nvPr/>
          </p:nvSpPr>
          <p:spPr bwMode="auto">
            <a:xfrm>
              <a:off x="3440832" y="1628800"/>
              <a:ext cx="360040"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grpSp>
        <p:nvGrpSpPr>
          <p:cNvPr id="45" name="Gruppo 44"/>
          <p:cNvGrpSpPr/>
          <p:nvPr/>
        </p:nvGrpSpPr>
        <p:grpSpPr>
          <a:xfrm>
            <a:off x="5810984" y="2537520"/>
            <a:ext cx="18611298" cy="6912768"/>
            <a:chOff x="2360712" y="1268760"/>
            <a:chExt cx="7560840" cy="3456384"/>
          </a:xfrm>
        </p:grpSpPr>
        <p:sp>
          <p:nvSpPr>
            <p:cNvPr id="38" name="Ovale 37"/>
            <p:cNvSpPr/>
            <p:nvPr/>
          </p:nvSpPr>
          <p:spPr bwMode="auto">
            <a:xfrm>
              <a:off x="2360712" y="3861048"/>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39" name="Ovale 38"/>
            <p:cNvSpPr/>
            <p:nvPr/>
          </p:nvSpPr>
          <p:spPr bwMode="auto">
            <a:xfrm>
              <a:off x="4520952" y="3861048"/>
              <a:ext cx="1152128" cy="86409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40" name="Ovale 39"/>
            <p:cNvSpPr/>
            <p:nvPr/>
          </p:nvSpPr>
          <p:spPr bwMode="auto">
            <a:xfrm>
              <a:off x="3656856" y="1484784"/>
              <a:ext cx="504056" cy="50405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44" name="Gruppo 43"/>
            <p:cNvGrpSpPr/>
            <p:nvPr/>
          </p:nvGrpSpPr>
          <p:grpSpPr>
            <a:xfrm>
              <a:off x="5426250" y="1268760"/>
              <a:ext cx="4495302" cy="972000"/>
              <a:chOff x="5426250" y="2492896"/>
              <a:chExt cx="4495302" cy="972000"/>
            </a:xfrm>
          </p:grpSpPr>
          <p:sp>
            <p:nvSpPr>
              <p:cNvPr id="41" name="Rettangolo 40"/>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43" name="Rectangle 17"/>
              <p:cNvSpPr>
                <a:spLocks noChangeArrowheads="1"/>
              </p:cNvSpPr>
              <p:nvPr/>
            </p:nvSpPr>
            <p:spPr bwMode="auto">
              <a:xfrm>
                <a:off x="6480720" y="2539514"/>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-CCR</a:t>
                </a:r>
              </a:p>
              <a:p>
                <a:pPr algn="l">
                  <a:lnSpc>
                    <a:spcPct val="110000"/>
                  </a:lnSpc>
                </a:pPr>
                <a:r>
                  <a:rPr lang="en-US" sz="3200" spc="-45" dirty="0">
                    <a:latin typeface="Source Sans Pro" pitchFamily="34" charset="0"/>
                    <a:ea typeface="Source Sans Pro" pitchFamily="34" charset="0"/>
                    <a:cs typeface="Arial" pitchFamily="34" charset="0"/>
                  </a:rPr>
                  <a:t>ISO 6346 and ILU codes recognition using OCR technology. </a:t>
                </a:r>
                <a:endParaRPr lang="it-IT" sz="3200" spc="-45" dirty="0">
                  <a:latin typeface="Source Sans Pro" pitchFamily="34" charset="0"/>
                  <a:ea typeface="Source Sans Pro" pitchFamily="34" charset="0"/>
                  <a:cs typeface="Arial" pitchFamily="34" charset="0"/>
                </a:endParaRPr>
              </a:p>
            </p:txBody>
          </p:sp>
          <p:pic>
            <p:nvPicPr>
              <p:cNvPr id="42" name="Picture 10"/>
              <p:cNvPicPr>
                <a:picLocks noChangeAspect="1" noChangeArrowheads="1"/>
              </p:cNvPicPr>
              <p:nvPr/>
            </p:nvPicPr>
            <p:blipFill>
              <a:blip r:embed="rId8" cstate="print"/>
              <a:srcRect/>
              <a:stretch>
                <a:fillRect/>
              </a:stretch>
            </p:blipFill>
            <p:spPr bwMode="auto">
              <a:xfrm>
                <a:off x="5426250" y="2492896"/>
                <a:ext cx="966910" cy="972000"/>
              </a:xfrm>
              <a:prstGeom prst="rect">
                <a:avLst/>
              </a:prstGeom>
              <a:noFill/>
              <a:ln w="9525" algn="in">
                <a:noFill/>
                <a:miter lim="800000"/>
                <a:headEnd/>
                <a:tailEnd/>
              </a:ln>
              <a:effectLst/>
            </p:spPr>
          </p:pic>
        </p:grpSp>
      </p:grpSp>
      <p:grpSp>
        <p:nvGrpSpPr>
          <p:cNvPr id="118" name="Gruppo 117"/>
          <p:cNvGrpSpPr/>
          <p:nvPr/>
        </p:nvGrpSpPr>
        <p:grpSpPr>
          <a:xfrm>
            <a:off x="5810984" y="2537521"/>
            <a:ext cx="18611298" cy="9217022"/>
            <a:chOff x="2360712" y="1268760"/>
            <a:chExt cx="7560840" cy="4608511"/>
          </a:xfrm>
        </p:grpSpPr>
        <p:grpSp>
          <p:nvGrpSpPr>
            <p:cNvPr id="110" name="Gruppo 109"/>
            <p:cNvGrpSpPr/>
            <p:nvPr/>
          </p:nvGrpSpPr>
          <p:grpSpPr>
            <a:xfrm>
              <a:off x="2360712" y="1268760"/>
              <a:ext cx="7560840" cy="3456384"/>
              <a:chOff x="2360712" y="1268760"/>
              <a:chExt cx="7560840" cy="3456384"/>
            </a:xfrm>
          </p:grpSpPr>
          <p:sp>
            <p:nvSpPr>
              <p:cNvPr id="111" name="Ovale 110"/>
              <p:cNvSpPr/>
              <p:nvPr/>
            </p:nvSpPr>
            <p:spPr bwMode="auto">
              <a:xfrm>
                <a:off x="2360712" y="3861048"/>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12" name="Ovale 111"/>
              <p:cNvSpPr/>
              <p:nvPr/>
            </p:nvSpPr>
            <p:spPr bwMode="auto">
              <a:xfrm>
                <a:off x="4520952" y="3861048"/>
                <a:ext cx="1152128" cy="86409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13" name="Ovale 112"/>
              <p:cNvSpPr/>
              <p:nvPr/>
            </p:nvSpPr>
            <p:spPr bwMode="auto">
              <a:xfrm>
                <a:off x="3656856" y="1484784"/>
                <a:ext cx="504056" cy="50405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114" name="Gruppo 43"/>
              <p:cNvGrpSpPr/>
              <p:nvPr/>
            </p:nvGrpSpPr>
            <p:grpSpPr>
              <a:xfrm>
                <a:off x="5426250" y="1268760"/>
                <a:ext cx="4495302" cy="972000"/>
                <a:chOff x="5426250" y="2492896"/>
                <a:chExt cx="4495302" cy="972000"/>
              </a:xfrm>
            </p:grpSpPr>
            <p:sp>
              <p:nvSpPr>
                <p:cNvPr id="115" name="Rettangolo 114"/>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16" name="Rectangle 17"/>
                <p:cNvSpPr>
                  <a:spLocks noChangeArrowheads="1"/>
                </p:cNvSpPr>
                <p:nvPr/>
              </p:nvSpPr>
              <p:spPr bwMode="auto">
                <a:xfrm>
                  <a:off x="6480720" y="2539514"/>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-CCR</a:t>
                  </a:r>
                </a:p>
                <a:p>
                  <a:pPr algn="l">
                    <a:lnSpc>
                      <a:spcPct val="110000"/>
                    </a:lnSpc>
                  </a:pPr>
                  <a:r>
                    <a:rPr lang="en-US" sz="3200" spc="-45" dirty="0">
                      <a:latin typeface="Source Sans Pro" pitchFamily="34" charset="0"/>
                      <a:ea typeface="Source Sans Pro" pitchFamily="34" charset="0"/>
                      <a:cs typeface="Arial" pitchFamily="34" charset="0"/>
                    </a:rPr>
                    <a:t>ISO 6346 and ILU codes recognition using OCR technology. </a:t>
                  </a:r>
                  <a:endParaRPr lang="it-IT" sz="3200" spc="-45" dirty="0">
                    <a:latin typeface="Source Sans Pro" pitchFamily="34" charset="0"/>
                    <a:ea typeface="Source Sans Pro" pitchFamily="34" charset="0"/>
                    <a:cs typeface="Arial" pitchFamily="34" charset="0"/>
                  </a:endParaRPr>
                </a:p>
              </p:txBody>
            </p:sp>
            <p:pic>
              <p:nvPicPr>
                <p:cNvPr id="117" name="Picture 10"/>
                <p:cNvPicPr>
                  <a:picLocks noChangeAspect="1" noChangeArrowheads="1"/>
                </p:cNvPicPr>
                <p:nvPr/>
              </p:nvPicPr>
              <p:blipFill>
                <a:blip r:embed="rId8" cstate="print"/>
                <a:srcRect/>
                <a:stretch>
                  <a:fillRect/>
                </a:stretch>
              </p:blipFill>
              <p:spPr bwMode="auto">
                <a:xfrm>
                  <a:off x="5426250" y="2492896"/>
                  <a:ext cx="966910" cy="972000"/>
                </a:xfrm>
                <a:prstGeom prst="rect">
                  <a:avLst/>
                </a:prstGeom>
                <a:noFill/>
                <a:ln w="9525" algn="in">
                  <a:noFill/>
                  <a:miter lim="800000"/>
                  <a:headEnd/>
                  <a:tailEnd/>
                </a:ln>
                <a:effectLst/>
              </p:spPr>
            </p:pic>
          </p:grpSp>
        </p:grpSp>
        <p:pic>
          <p:nvPicPr>
            <p:cNvPr id="109" name="Immagine 108" descr="ImmagineCCR.png"/>
            <p:cNvPicPr>
              <a:picLocks noChangeAspect="1"/>
            </p:cNvPicPr>
            <p:nvPr/>
          </p:nvPicPr>
          <p:blipFill>
            <a:blip r:embed="rId9" cstate="print"/>
            <a:stretch>
              <a:fillRect/>
            </a:stretch>
          </p:blipFill>
          <p:spPr>
            <a:xfrm>
              <a:off x="2525122" y="2511612"/>
              <a:ext cx="4876150" cy="3365659"/>
            </a:xfrm>
            <a:prstGeom prst="rect">
              <a:avLst/>
            </a:prstGeom>
            <a:ln>
              <a:noFill/>
            </a:ln>
            <a:effectLst>
              <a:outerShdw blurRad="190500" algn="tl" rotWithShape="0">
                <a:srgbClr val="000000">
                  <a:alpha val="70000"/>
                </a:srgbClr>
              </a:outerShdw>
            </a:effectLst>
          </p:spPr>
        </p:pic>
      </p:grpSp>
      <p:grpSp>
        <p:nvGrpSpPr>
          <p:cNvPr id="56" name="Gruppo 55"/>
          <p:cNvGrpSpPr/>
          <p:nvPr/>
        </p:nvGrpSpPr>
        <p:grpSpPr>
          <a:xfrm>
            <a:off x="5810984" y="2537520"/>
            <a:ext cx="18611298" cy="6912768"/>
            <a:chOff x="2360712" y="2420888"/>
            <a:chExt cx="7560840" cy="3456384"/>
          </a:xfrm>
        </p:grpSpPr>
        <p:grpSp>
          <p:nvGrpSpPr>
            <p:cNvPr id="47" name="Gruppo 46"/>
            <p:cNvGrpSpPr/>
            <p:nvPr/>
          </p:nvGrpSpPr>
          <p:grpSpPr>
            <a:xfrm>
              <a:off x="2360712" y="2420888"/>
              <a:ext cx="7560840" cy="3456384"/>
              <a:chOff x="2360712" y="1268760"/>
              <a:chExt cx="7560840" cy="3456384"/>
            </a:xfrm>
          </p:grpSpPr>
          <p:sp>
            <p:nvSpPr>
              <p:cNvPr id="48" name="Ovale 47"/>
              <p:cNvSpPr/>
              <p:nvPr/>
            </p:nvSpPr>
            <p:spPr bwMode="auto">
              <a:xfrm>
                <a:off x="2360712" y="3861048"/>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49" name="Ovale 48"/>
              <p:cNvSpPr/>
              <p:nvPr/>
            </p:nvSpPr>
            <p:spPr bwMode="auto">
              <a:xfrm>
                <a:off x="4520952" y="3861048"/>
                <a:ext cx="1152128" cy="86409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50" name="Ovale 49"/>
              <p:cNvSpPr/>
              <p:nvPr/>
            </p:nvSpPr>
            <p:spPr bwMode="auto">
              <a:xfrm>
                <a:off x="3656856" y="1484784"/>
                <a:ext cx="504056" cy="504056"/>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51" name="Gruppo 43"/>
              <p:cNvGrpSpPr/>
              <p:nvPr/>
            </p:nvGrpSpPr>
            <p:grpSpPr>
              <a:xfrm>
                <a:off x="6192688" y="1268760"/>
                <a:ext cx="3728864" cy="972000"/>
                <a:chOff x="6192688" y="2492896"/>
                <a:chExt cx="3728864" cy="972000"/>
              </a:xfrm>
            </p:grpSpPr>
            <p:sp>
              <p:nvSpPr>
                <p:cNvPr id="52" name="Rettangolo 51"/>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54" name="Rectangle 17"/>
                <p:cNvSpPr>
                  <a:spLocks noChangeArrowheads="1"/>
                </p:cNvSpPr>
                <p:nvPr/>
              </p:nvSpPr>
              <p:spPr bwMode="auto">
                <a:xfrm>
                  <a:off x="6480720" y="2539515"/>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-REC</a:t>
                  </a:r>
                </a:p>
                <a:p>
                  <a:pPr algn="l">
                    <a:lnSpc>
                      <a:spcPct val="110000"/>
                    </a:lnSpc>
                  </a:pPr>
                  <a:r>
                    <a:rPr lang="en-US" sz="3200" spc="-45" dirty="0">
                      <a:latin typeface="Source Sans Pro" pitchFamily="34" charset="0"/>
                      <a:ea typeface="Source Sans Pro" pitchFamily="34" charset="0"/>
                      <a:cs typeface="Arial" pitchFamily="34" charset="0"/>
                    </a:rPr>
                    <a:t>HD image acquisition of the surfaces of containers transiting through the entry gate.</a:t>
                  </a:r>
                  <a:endParaRPr lang="it-IT" sz="3200" spc="-45" dirty="0">
                    <a:latin typeface="Source Sans Pro" pitchFamily="34" charset="0"/>
                    <a:ea typeface="Source Sans Pro" pitchFamily="34" charset="0"/>
                    <a:cs typeface="Arial" pitchFamily="34" charset="0"/>
                  </a:endParaRPr>
                </a:p>
              </p:txBody>
            </p:sp>
          </p:grpSp>
        </p:grpSp>
        <p:pic>
          <p:nvPicPr>
            <p:cNvPr id="55" name="Picture 12"/>
            <p:cNvPicPr>
              <a:picLocks noChangeAspect="1" noChangeArrowheads="1"/>
            </p:cNvPicPr>
            <p:nvPr/>
          </p:nvPicPr>
          <p:blipFill>
            <a:blip r:embed="rId10" cstate="print"/>
            <a:srcRect/>
            <a:stretch>
              <a:fillRect/>
            </a:stretch>
          </p:blipFill>
          <p:spPr bwMode="auto">
            <a:xfrm>
              <a:off x="5421160" y="2420888"/>
              <a:ext cx="972000" cy="972000"/>
            </a:xfrm>
            <a:prstGeom prst="rect">
              <a:avLst/>
            </a:prstGeom>
            <a:noFill/>
            <a:ln w="9525" algn="in">
              <a:noFill/>
              <a:miter lim="800000"/>
              <a:headEnd/>
              <a:tailEnd/>
            </a:ln>
            <a:effectLst/>
          </p:spPr>
        </p:pic>
      </p:grpSp>
      <p:grpSp>
        <p:nvGrpSpPr>
          <p:cNvPr id="100" name="Gruppo 99"/>
          <p:cNvGrpSpPr/>
          <p:nvPr/>
        </p:nvGrpSpPr>
        <p:grpSpPr>
          <a:xfrm>
            <a:off x="7937989" y="2537520"/>
            <a:ext cx="16484293" cy="9505056"/>
            <a:chOff x="3224808" y="1268760"/>
            <a:chExt cx="6696744" cy="4752528"/>
          </a:xfrm>
        </p:grpSpPr>
        <p:grpSp>
          <p:nvGrpSpPr>
            <p:cNvPr id="98" name="Gruppo 97"/>
            <p:cNvGrpSpPr/>
            <p:nvPr/>
          </p:nvGrpSpPr>
          <p:grpSpPr>
            <a:xfrm>
              <a:off x="5400600" y="1268760"/>
              <a:ext cx="4520952" cy="972000"/>
              <a:chOff x="5385048" y="2420888"/>
              <a:chExt cx="4520952" cy="972000"/>
            </a:xfrm>
          </p:grpSpPr>
          <p:sp>
            <p:nvSpPr>
              <p:cNvPr id="89" name="Rettangolo 88"/>
              <p:cNvSpPr/>
              <p:nvPr/>
            </p:nvSpPr>
            <p:spPr bwMode="auto">
              <a:xfrm>
                <a:off x="6177136" y="2420888"/>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pic>
            <p:nvPicPr>
              <p:cNvPr id="88" name="Immagine 87" descr="fgi1.png"/>
              <p:cNvPicPr>
                <a:picLocks noChangeAspect="1"/>
              </p:cNvPicPr>
              <p:nvPr/>
            </p:nvPicPr>
            <p:blipFill>
              <a:blip r:embed="rId11" cstate="print"/>
              <a:stretch>
                <a:fillRect/>
              </a:stretch>
            </p:blipFill>
            <p:spPr>
              <a:xfrm>
                <a:off x="5385048" y="2420888"/>
                <a:ext cx="974634" cy="972000"/>
              </a:xfrm>
              <a:prstGeom prst="rect">
                <a:avLst/>
              </a:prstGeom>
            </p:spPr>
          </p:pic>
          <p:sp>
            <p:nvSpPr>
              <p:cNvPr id="91" name="Rectangle 17"/>
              <p:cNvSpPr>
                <a:spLocks noChangeArrowheads="1"/>
              </p:cNvSpPr>
              <p:nvPr/>
            </p:nvSpPr>
            <p:spPr bwMode="auto">
              <a:xfrm>
                <a:off x="6465168" y="2489382"/>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-FGI</a:t>
                </a:r>
              </a:p>
              <a:p>
                <a:pPr algn="l">
                  <a:lnSpc>
                    <a:spcPct val="110000"/>
                  </a:lnSpc>
                </a:pPr>
                <a:r>
                  <a:rPr lang="en-US" sz="3200" spc="-45" dirty="0">
                    <a:latin typeface="Source Sans Pro" pitchFamily="34" charset="0"/>
                    <a:ea typeface="Source Sans Pro" pitchFamily="34" charset="0"/>
                    <a:cs typeface="Arial" pitchFamily="34" charset="0"/>
                  </a:rPr>
                  <a:t>HD image acquisition for vehicle bottom inspection.</a:t>
                </a:r>
                <a:endParaRPr lang="it-IT" sz="3200" spc="-45" dirty="0">
                  <a:latin typeface="Source Sans Pro" pitchFamily="34" charset="0"/>
                  <a:ea typeface="Source Sans Pro" pitchFamily="34" charset="0"/>
                  <a:cs typeface="Arial" pitchFamily="34" charset="0"/>
                </a:endParaRPr>
              </a:p>
            </p:txBody>
          </p:sp>
        </p:grpSp>
        <p:sp>
          <p:nvSpPr>
            <p:cNvPr id="99" name="Ovale 98"/>
            <p:cNvSpPr/>
            <p:nvPr/>
          </p:nvSpPr>
          <p:spPr bwMode="auto">
            <a:xfrm>
              <a:off x="3224808" y="5661248"/>
              <a:ext cx="720080"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grpSp>
        <p:nvGrpSpPr>
          <p:cNvPr id="108" name="Gruppo 107"/>
          <p:cNvGrpSpPr/>
          <p:nvPr/>
        </p:nvGrpSpPr>
        <p:grpSpPr>
          <a:xfrm>
            <a:off x="2620475" y="2537520"/>
            <a:ext cx="21801807" cy="9505056"/>
            <a:chOff x="1064568" y="1268760"/>
            <a:chExt cx="8856984" cy="4752528"/>
          </a:xfrm>
        </p:grpSpPr>
        <p:pic>
          <p:nvPicPr>
            <p:cNvPr id="101" name="Immagine 100" descr="FGI_Sample.jpg"/>
            <p:cNvPicPr>
              <a:picLocks noChangeAspect="1"/>
            </p:cNvPicPr>
            <p:nvPr/>
          </p:nvPicPr>
          <p:blipFill>
            <a:blip r:embed="rId12" cstate="print"/>
            <a:stretch>
              <a:fillRect/>
            </a:stretch>
          </p:blipFill>
          <p:spPr>
            <a:xfrm>
              <a:off x="1064568" y="3068960"/>
              <a:ext cx="7617296" cy="1980723"/>
            </a:xfrm>
            <a:prstGeom prst="rect">
              <a:avLst/>
            </a:prstGeom>
            <a:ln>
              <a:noFill/>
            </a:ln>
            <a:effectLst>
              <a:outerShdw blurRad="190500" algn="tl" rotWithShape="0">
                <a:srgbClr val="000000">
                  <a:alpha val="70000"/>
                </a:srgbClr>
              </a:outerShdw>
            </a:effectLst>
          </p:spPr>
        </p:pic>
        <p:grpSp>
          <p:nvGrpSpPr>
            <p:cNvPr id="102" name="Gruppo 101"/>
            <p:cNvGrpSpPr/>
            <p:nvPr/>
          </p:nvGrpSpPr>
          <p:grpSpPr>
            <a:xfrm>
              <a:off x="3224808" y="1268760"/>
              <a:ext cx="6696744" cy="4752528"/>
              <a:chOff x="3224808" y="1268760"/>
              <a:chExt cx="6696744" cy="4752528"/>
            </a:xfrm>
          </p:grpSpPr>
          <p:grpSp>
            <p:nvGrpSpPr>
              <p:cNvPr id="103" name="Gruppo 97"/>
              <p:cNvGrpSpPr/>
              <p:nvPr/>
            </p:nvGrpSpPr>
            <p:grpSpPr>
              <a:xfrm>
                <a:off x="5400600" y="1268760"/>
                <a:ext cx="4520952" cy="972000"/>
                <a:chOff x="5385048" y="2420888"/>
                <a:chExt cx="4520952" cy="972000"/>
              </a:xfrm>
            </p:grpSpPr>
            <p:sp>
              <p:nvSpPr>
                <p:cNvPr id="105" name="Rettangolo 104"/>
                <p:cNvSpPr/>
                <p:nvPr/>
              </p:nvSpPr>
              <p:spPr bwMode="auto">
                <a:xfrm>
                  <a:off x="6177136" y="2420888"/>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pic>
              <p:nvPicPr>
                <p:cNvPr id="106" name="Immagine 105" descr="fgi1.png"/>
                <p:cNvPicPr>
                  <a:picLocks noChangeAspect="1"/>
                </p:cNvPicPr>
                <p:nvPr/>
              </p:nvPicPr>
              <p:blipFill>
                <a:blip r:embed="rId11" cstate="print"/>
                <a:stretch>
                  <a:fillRect/>
                </a:stretch>
              </p:blipFill>
              <p:spPr>
                <a:xfrm>
                  <a:off x="5385048" y="2420888"/>
                  <a:ext cx="974634" cy="972000"/>
                </a:xfrm>
                <a:prstGeom prst="rect">
                  <a:avLst/>
                </a:prstGeom>
              </p:spPr>
            </p:pic>
            <p:sp>
              <p:nvSpPr>
                <p:cNvPr id="107" name="Rectangle 17"/>
                <p:cNvSpPr>
                  <a:spLocks noChangeArrowheads="1"/>
                </p:cNvSpPr>
                <p:nvPr/>
              </p:nvSpPr>
              <p:spPr bwMode="auto">
                <a:xfrm>
                  <a:off x="6465168" y="2489382"/>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-FGI</a:t>
                  </a:r>
                </a:p>
                <a:p>
                  <a:pPr algn="l">
                    <a:lnSpc>
                      <a:spcPct val="110000"/>
                    </a:lnSpc>
                  </a:pPr>
                  <a:r>
                    <a:rPr lang="en-US" sz="3200" spc="-45" dirty="0">
                      <a:latin typeface="Source Sans Pro" pitchFamily="34" charset="0"/>
                      <a:ea typeface="Source Sans Pro" pitchFamily="34" charset="0"/>
                      <a:cs typeface="Arial" pitchFamily="34" charset="0"/>
                    </a:rPr>
                    <a:t>HD image acquisition for vehicle bottom inspection.</a:t>
                  </a:r>
                  <a:endParaRPr lang="it-IT" sz="3200" spc="-45" dirty="0">
                    <a:latin typeface="Source Sans Pro" pitchFamily="34" charset="0"/>
                    <a:ea typeface="Source Sans Pro" pitchFamily="34" charset="0"/>
                    <a:cs typeface="Arial" pitchFamily="34" charset="0"/>
                  </a:endParaRPr>
                </a:p>
              </p:txBody>
            </p:sp>
          </p:grpSp>
          <p:sp>
            <p:nvSpPr>
              <p:cNvPr id="104" name="Ovale 103"/>
              <p:cNvSpPr/>
              <p:nvPr/>
            </p:nvSpPr>
            <p:spPr bwMode="auto">
              <a:xfrm>
                <a:off x="3224808" y="5661248"/>
                <a:ext cx="720080"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grpSp>
      <p:grpSp>
        <p:nvGrpSpPr>
          <p:cNvPr id="67" name="Gruppo 66"/>
          <p:cNvGrpSpPr/>
          <p:nvPr/>
        </p:nvGrpSpPr>
        <p:grpSpPr>
          <a:xfrm>
            <a:off x="5633733" y="2537520"/>
            <a:ext cx="18788549" cy="8352928"/>
            <a:chOff x="2288704" y="2708920"/>
            <a:chExt cx="7632848" cy="4176464"/>
          </a:xfrm>
        </p:grpSpPr>
        <p:grpSp>
          <p:nvGrpSpPr>
            <p:cNvPr id="58" name="Gruppo 46"/>
            <p:cNvGrpSpPr/>
            <p:nvPr/>
          </p:nvGrpSpPr>
          <p:grpSpPr>
            <a:xfrm>
              <a:off x="2288704" y="2708920"/>
              <a:ext cx="7632848" cy="4176464"/>
              <a:chOff x="2288704" y="1268760"/>
              <a:chExt cx="7632848" cy="4176464"/>
            </a:xfrm>
          </p:grpSpPr>
          <p:sp>
            <p:nvSpPr>
              <p:cNvPr id="60" name="Ovale 59"/>
              <p:cNvSpPr/>
              <p:nvPr/>
            </p:nvSpPr>
            <p:spPr bwMode="auto">
              <a:xfrm>
                <a:off x="2288704" y="4437112"/>
                <a:ext cx="648072"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61" name="Ovale 60"/>
              <p:cNvSpPr/>
              <p:nvPr/>
            </p:nvSpPr>
            <p:spPr bwMode="auto">
              <a:xfrm>
                <a:off x="4664968" y="5013176"/>
                <a:ext cx="720080"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63" name="Gruppo 43"/>
              <p:cNvGrpSpPr/>
              <p:nvPr/>
            </p:nvGrpSpPr>
            <p:grpSpPr>
              <a:xfrm>
                <a:off x="6192688" y="1268760"/>
                <a:ext cx="3728864" cy="972000"/>
                <a:chOff x="6192688" y="2492896"/>
                <a:chExt cx="3728864" cy="972000"/>
              </a:xfrm>
            </p:grpSpPr>
            <p:sp>
              <p:nvSpPr>
                <p:cNvPr id="64" name="Rettangolo 63"/>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65" name="Rectangle 17"/>
                <p:cNvSpPr>
                  <a:spLocks noChangeArrowheads="1"/>
                </p:cNvSpPr>
                <p:nvPr/>
              </p:nvSpPr>
              <p:spPr bwMode="auto">
                <a:xfrm>
                  <a:off x="6480720" y="2539515"/>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-LPR</a:t>
                  </a:r>
                </a:p>
                <a:p>
                  <a:pPr algn="l">
                    <a:lnSpc>
                      <a:spcPct val="110000"/>
                    </a:lnSpc>
                  </a:pPr>
                  <a:r>
                    <a:rPr lang="en-US" sz="3200" dirty="0">
                      <a:latin typeface="Source Sans Pro" pitchFamily="34" charset="0"/>
                      <a:ea typeface="Source Sans Pro" pitchFamily="34" charset="0"/>
                      <a:cs typeface="Arial" pitchFamily="34" charset="0"/>
                    </a:rPr>
                    <a:t>Recognition of vehicle license plates using OCR technology. </a:t>
                  </a:r>
                  <a:endParaRPr lang="it-IT" sz="3200" spc="-45" dirty="0">
                    <a:latin typeface="Source Sans Pro" pitchFamily="34" charset="0"/>
                    <a:ea typeface="Source Sans Pro" pitchFamily="34" charset="0"/>
                    <a:cs typeface="Arial" pitchFamily="34" charset="0"/>
                  </a:endParaRPr>
                </a:p>
              </p:txBody>
            </p:sp>
          </p:grpSp>
        </p:grpSp>
        <p:pic>
          <p:nvPicPr>
            <p:cNvPr id="66" name="Picture 9"/>
            <p:cNvPicPr>
              <a:picLocks noChangeAspect="1" noChangeArrowheads="1"/>
            </p:cNvPicPr>
            <p:nvPr/>
          </p:nvPicPr>
          <p:blipFill>
            <a:blip r:embed="rId13" cstate="print"/>
            <a:srcRect/>
            <a:stretch>
              <a:fillRect/>
            </a:stretch>
          </p:blipFill>
          <p:spPr bwMode="auto">
            <a:xfrm>
              <a:off x="5422007" y="2708920"/>
              <a:ext cx="971153" cy="972000"/>
            </a:xfrm>
            <a:prstGeom prst="rect">
              <a:avLst/>
            </a:prstGeom>
            <a:noFill/>
            <a:ln w="9525" algn="in">
              <a:noFill/>
              <a:miter lim="800000"/>
              <a:headEnd/>
              <a:tailEnd/>
            </a:ln>
            <a:effectLst/>
          </p:spPr>
        </p:pic>
      </p:grpSp>
      <p:grpSp>
        <p:nvGrpSpPr>
          <p:cNvPr id="128" name="Gruppo 127"/>
          <p:cNvGrpSpPr/>
          <p:nvPr/>
        </p:nvGrpSpPr>
        <p:grpSpPr>
          <a:xfrm>
            <a:off x="5633733" y="2537520"/>
            <a:ext cx="18788549" cy="8352928"/>
            <a:chOff x="2288704" y="1268760"/>
            <a:chExt cx="7632848" cy="4176464"/>
          </a:xfrm>
        </p:grpSpPr>
        <p:grpSp>
          <p:nvGrpSpPr>
            <p:cNvPr id="119" name="Gruppo 118"/>
            <p:cNvGrpSpPr/>
            <p:nvPr/>
          </p:nvGrpSpPr>
          <p:grpSpPr>
            <a:xfrm>
              <a:off x="2288704" y="1268760"/>
              <a:ext cx="7632848" cy="4176464"/>
              <a:chOff x="2288704" y="2708920"/>
              <a:chExt cx="7632848" cy="4176464"/>
            </a:xfrm>
          </p:grpSpPr>
          <p:grpSp>
            <p:nvGrpSpPr>
              <p:cNvPr id="120" name="Gruppo 46"/>
              <p:cNvGrpSpPr/>
              <p:nvPr/>
            </p:nvGrpSpPr>
            <p:grpSpPr>
              <a:xfrm>
                <a:off x="2288704" y="2708920"/>
                <a:ext cx="7632848" cy="4176464"/>
                <a:chOff x="2288704" y="1268760"/>
                <a:chExt cx="7632848" cy="4176464"/>
              </a:xfrm>
            </p:grpSpPr>
            <p:sp>
              <p:nvSpPr>
                <p:cNvPr id="122" name="Ovale 121"/>
                <p:cNvSpPr/>
                <p:nvPr/>
              </p:nvSpPr>
              <p:spPr bwMode="auto">
                <a:xfrm>
                  <a:off x="2288704" y="4437112"/>
                  <a:ext cx="648072"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23" name="Ovale 122"/>
                <p:cNvSpPr/>
                <p:nvPr/>
              </p:nvSpPr>
              <p:spPr bwMode="auto">
                <a:xfrm>
                  <a:off x="4664968" y="5013176"/>
                  <a:ext cx="720080"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124" name="Gruppo 43"/>
                <p:cNvGrpSpPr/>
                <p:nvPr/>
              </p:nvGrpSpPr>
              <p:grpSpPr>
                <a:xfrm>
                  <a:off x="6192688" y="1268760"/>
                  <a:ext cx="3728864" cy="972000"/>
                  <a:chOff x="6192688" y="2492896"/>
                  <a:chExt cx="3728864" cy="972000"/>
                </a:xfrm>
              </p:grpSpPr>
              <p:sp>
                <p:nvSpPr>
                  <p:cNvPr id="125" name="Rettangolo 124"/>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126" name="Rectangle 17"/>
                  <p:cNvSpPr>
                    <a:spLocks noChangeArrowheads="1"/>
                  </p:cNvSpPr>
                  <p:nvPr/>
                </p:nvSpPr>
                <p:spPr bwMode="auto">
                  <a:xfrm>
                    <a:off x="6480720" y="2539515"/>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-LPR</a:t>
                    </a:r>
                  </a:p>
                  <a:p>
                    <a:pPr algn="l">
                      <a:lnSpc>
                        <a:spcPct val="110000"/>
                      </a:lnSpc>
                    </a:pPr>
                    <a:r>
                      <a:rPr lang="en-US" sz="3200" dirty="0">
                        <a:latin typeface="Source Sans Pro" pitchFamily="34" charset="0"/>
                        <a:ea typeface="Source Sans Pro" pitchFamily="34" charset="0"/>
                        <a:cs typeface="Arial" pitchFamily="34" charset="0"/>
                      </a:rPr>
                      <a:t>Recognition of vehicle license plates using OCR technology. </a:t>
                    </a:r>
                    <a:endParaRPr lang="it-IT" sz="3200" spc="-45" dirty="0">
                      <a:latin typeface="Source Sans Pro" pitchFamily="34" charset="0"/>
                      <a:ea typeface="Source Sans Pro" pitchFamily="34" charset="0"/>
                      <a:cs typeface="Arial" pitchFamily="34" charset="0"/>
                    </a:endParaRPr>
                  </a:p>
                </p:txBody>
              </p:sp>
            </p:grpSp>
          </p:grpSp>
          <p:pic>
            <p:nvPicPr>
              <p:cNvPr id="121" name="Picture 9"/>
              <p:cNvPicPr>
                <a:picLocks noChangeAspect="1" noChangeArrowheads="1"/>
              </p:cNvPicPr>
              <p:nvPr/>
            </p:nvPicPr>
            <p:blipFill>
              <a:blip r:embed="rId13" cstate="print"/>
              <a:srcRect/>
              <a:stretch>
                <a:fillRect/>
              </a:stretch>
            </p:blipFill>
            <p:spPr bwMode="auto">
              <a:xfrm>
                <a:off x="5422007" y="2708920"/>
                <a:ext cx="971153" cy="972000"/>
              </a:xfrm>
              <a:prstGeom prst="rect">
                <a:avLst/>
              </a:prstGeom>
              <a:noFill/>
              <a:ln w="9525" algn="in">
                <a:noFill/>
                <a:miter lim="800000"/>
                <a:headEnd/>
                <a:tailEnd/>
              </a:ln>
              <a:effectLst/>
            </p:spPr>
          </p:pic>
        </p:grpSp>
        <p:pic>
          <p:nvPicPr>
            <p:cNvPr id="127" name="Immagine 126" descr="lpr.png"/>
            <p:cNvPicPr>
              <a:picLocks noChangeAspect="1"/>
            </p:cNvPicPr>
            <p:nvPr/>
          </p:nvPicPr>
          <p:blipFill>
            <a:blip r:embed="rId14" cstate="print"/>
            <a:stretch>
              <a:fillRect/>
            </a:stretch>
          </p:blipFill>
          <p:spPr>
            <a:xfrm>
              <a:off x="2432720" y="2924944"/>
              <a:ext cx="5184576" cy="2059528"/>
            </a:xfrm>
            <a:prstGeom prst="rect">
              <a:avLst/>
            </a:prstGeom>
            <a:ln>
              <a:noFill/>
            </a:ln>
            <a:effectLst>
              <a:outerShdw blurRad="190500" algn="tl" rotWithShape="0">
                <a:srgbClr val="000000">
                  <a:alpha val="70000"/>
                </a:srgbClr>
              </a:outerShdw>
            </a:effectLst>
          </p:spPr>
        </p:pic>
      </p:grpSp>
      <p:grpSp>
        <p:nvGrpSpPr>
          <p:cNvPr id="84" name="Gruppo 83"/>
          <p:cNvGrpSpPr/>
          <p:nvPr/>
        </p:nvGrpSpPr>
        <p:grpSpPr>
          <a:xfrm>
            <a:off x="5988234" y="2537520"/>
            <a:ext cx="18434048" cy="1944000"/>
            <a:chOff x="2432720" y="1232864"/>
            <a:chExt cx="7488832" cy="972000"/>
          </a:xfrm>
        </p:grpSpPr>
        <p:grpSp>
          <p:nvGrpSpPr>
            <p:cNvPr id="79" name="Gruppo 78"/>
            <p:cNvGrpSpPr/>
            <p:nvPr/>
          </p:nvGrpSpPr>
          <p:grpSpPr>
            <a:xfrm>
              <a:off x="5421161" y="1232864"/>
              <a:ext cx="4500391" cy="972000"/>
              <a:chOff x="5421161" y="2420888"/>
              <a:chExt cx="4500391" cy="972000"/>
            </a:xfrm>
          </p:grpSpPr>
          <p:grpSp>
            <p:nvGrpSpPr>
              <p:cNvPr id="73" name="Gruppo 43"/>
              <p:cNvGrpSpPr/>
              <p:nvPr/>
            </p:nvGrpSpPr>
            <p:grpSpPr>
              <a:xfrm>
                <a:off x="6192688" y="2420888"/>
                <a:ext cx="3728864" cy="972000"/>
                <a:chOff x="6192688" y="2492896"/>
                <a:chExt cx="3728864" cy="972000"/>
              </a:xfrm>
            </p:grpSpPr>
            <p:sp>
              <p:nvSpPr>
                <p:cNvPr id="74" name="Rettangolo 73"/>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75" name="Rectangle 17"/>
                <p:cNvSpPr>
                  <a:spLocks noChangeArrowheads="1"/>
                </p:cNvSpPr>
                <p:nvPr/>
              </p:nvSpPr>
              <p:spPr bwMode="auto">
                <a:xfrm>
                  <a:off x="6480720" y="2539515"/>
                  <a:ext cx="3312368" cy="8463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-Profiler</a:t>
                  </a:r>
                </a:p>
                <a:p>
                  <a:pPr algn="l">
                    <a:lnSpc>
                      <a:spcPct val="110000"/>
                    </a:lnSpc>
                  </a:pPr>
                  <a:r>
                    <a:rPr lang="en-US" sz="3200" dirty="0" smtClean="0">
                      <a:latin typeface="Source Sans Pro" pitchFamily="34" charset="0"/>
                      <a:ea typeface="Source Sans Pro" pitchFamily="34" charset="0"/>
                      <a:cs typeface="Arial" pitchFamily="34" charset="0"/>
                    </a:rPr>
                    <a:t>Acquisition of vehicles outline using laser scanners.  </a:t>
                  </a:r>
                  <a:endParaRPr lang="it-IT" sz="3200" spc="-45" dirty="0">
                    <a:latin typeface="Source Sans Pro" pitchFamily="34" charset="0"/>
                    <a:ea typeface="Source Sans Pro" pitchFamily="34" charset="0"/>
                    <a:cs typeface="Arial" pitchFamily="34" charset="0"/>
                  </a:endParaRPr>
                </a:p>
              </p:txBody>
            </p:sp>
          </p:grpSp>
          <p:pic>
            <p:nvPicPr>
              <p:cNvPr id="76" name="Picture 15"/>
              <p:cNvPicPr>
                <a:picLocks noChangeAspect="1" noChangeArrowheads="1"/>
              </p:cNvPicPr>
              <p:nvPr/>
            </p:nvPicPr>
            <p:blipFill>
              <a:blip r:embed="rId15" cstate="print"/>
              <a:srcRect/>
              <a:stretch>
                <a:fillRect/>
              </a:stretch>
            </p:blipFill>
            <p:spPr bwMode="auto">
              <a:xfrm>
                <a:off x="5421161" y="2420888"/>
                <a:ext cx="971999" cy="972000"/>
              </a:xfrm>
              <a:prstGeom prst="rect">
                <a:avLst/>
              </a:prstGeom>
              <a:noFill/>
              <a:ln w="9525" algn="in">
                <a:noFill/>
                <a:miter lim="800000"/>
                <a:headEnd/>
                <a:tailEnd/>
              </a:ln>
              <a:effectLst/>
            </p:spPr>
          </p:pic>
        </p:grpSp>
        <p:sp>
          <p:nvSpPr>
            <p:cNvPr id="81" name="Ovale 80"/>
            <p:cNvSpPr/>
            <p:nvPr/>
          </p:nvSpPr>
          <p:spPr bwMode="auto">
            <a:xfrm>
              <a:off x="4664968" y="1484784"/>
              <a:ext cx="432048"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82" name="Ovale 81"/>
            <p:cNvSpPr/>
            <p:nvPr/>
          </p:nvSpPr>
          <p:spPr bwMode="auto">
            <a:xfrm>
              <a:off x="3440832" y="1628800"/>
              <a:ext cx="432048"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83" name="Ovale 82"/>
            <p:cNvSpPr/>
            <p:nvPr/>
          </p:nvSpPr>
          <p:spPr bwMode="auto">
            <a:xfrm>
              <a:off x="2432720" y="1772816"/>
              <a:ext cx="432048"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sp>
        <p:nvSpPr>
          <p:cNvPr id="2" name="Titolo 1"/>
          <p:cNvSpPr>
            <a:spLocks noGrp="1"/>
          </p:cNvSpPr>
          <p:nvPr>
            <p:ph type="title"/>
          </p:nvPr>
        </p:nvSpPr>
        <p:spPr>
          <a:xfrm>
            <a:off x="1911473" y="720000"/>
            <a:ext cx="19916898" cy="863600"/>
          </a:xfrm>
        </p:spPr>
        <p:txBody>
          <a:bodyPr>
            <a:normAutofit fontScale="90000"/>
          </a:bodyPr>
          <a:lstStyle/>
          <a:p>
            <a:r>
              <a:rPr lang="it-IT" dirty="0" smtClean="0"/>
              <a:t>Road </a:t>
            </a:r>
            <a:r>
              <a:rPr lang="it-IT" dirty="0" err="1" smtClean="0"/>
              <a:t>Gate</a:t>
            </a:r>
            <a:r>
              <a:rPr lang="it-IT" dirty="0" smtClean="0"/>
              <a:t> </a:t>
            </a:r>
            <a:r>
              <a:rPr lang="it-IT" dirty="0" err="1" smtClean="0"/>
              <a:t>Automation</a:t>
            </a:r>
            <a:endParaRPr lang="it-IT" dirty="0"/>
          </a:p>
        </p:txBody>
      </p:sp>
      <p:sp>
        <p:nvSpPr>
          <p:cNvPr id="130" name="CasellaDiTesto 129"/>
          <p:cNvSpPr txBox="1"/>
          <p:nvPr/>
        </p:nvSpPr>
        <p:spPr>
          <a:xfrm>
            <a:off x="21940775" y="12762656"/>
            <a:ext cx="1772505" cy="594566"/>
          </a:xfrm>
          <a:prstGeom prst="rect">
            <a:avLst/>
          </a:prstGeom>
          <a:noFill/>
        </p:spPr>
        <p:txBody>
          <a:bodyPr wrap="square" lIns="207816" tIns="103908" rIns="207816" bIns="103908" rtlCol="0">
            <a:spAutoFit/>
          </a:bodyPr>
          <a:lstStyle/>
          <a:p>
            <a:fld id="{853622AD-85B7-4DBC-9674-D7B60148BF6D}" type="slidenum">
              <a:rPr lang="it-IT" sz="2500" i="1">
                <a:solidFill>
                  <a:schemeClr val="tx1"/>
                </a:solidFill>
                <a:latin typeface="Source Sans Pro Light" pitchFamily="34" charset="0"/>
                <a:ea typeface="Source Sans Pro Light" pitchFamily="34" charset="0"/>
              </a:rPr>
              <a:pPr/>
              <a:t>7</a:t>
            </a:fld>
            <a:endParaRPr lang="it-IT" sz="2500" i="1" dirty="0">
              <a:solidFill>
                <a:schemeClr val="tx1"/>
              </a:solidFill>
              <a:latin typeface="Source Sans Pro Light" pitchFamily="34" charset="0"/>
              <a:ea typeface="Source Sans Pro Ligh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subTnLst>
                                    <p:set>
                                      <p:cBhvr override="childStyle">
                                        <p:cTn dur="1" fill="hold" display="0" masterRel="nextClick" afterEffect="1"/>
                                        <p:tgtEl>
                                          <p:spTgt spid="11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ppt_x"/>
                                          </p:val>
                                        </p:tav>
                                        <p:tav tm="100000">
                                          <p:val>
                                            <p:strVal val="#ppt_x"/>
                                          </p:val>
                                        </p:tav>
                                      </p:tavLst>
                                    </p:anim>
                                    <p:anim calcmode="lin" valueType="num">
                                      <p:cBhvr additive="base">
                                        <p:cTn id="37" dur="500" fill="hold"/>
                                        <p:tgtEl>
                                          <p:spTgt spid="6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500"/>
                                        <p:tgtEl>
                                          <p:spTgt spid="128"/>
                                        </p:tgtEl>
                                      </p:cBhvr>
                                    </p:animEffect>
                                  </p:childTnLst>
                                  <p:subTnLst>
                                    <p:set>
                                      <p:cBhvr override="childStyle">
                                        <p:cTn dur="1" fill="hold" display="0" masterRel="nextClick" afterEffect="1"/>
                                        <p:tgtEl>
                                          <p:spTgt spid="1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7"/>
                                        </p:tgtEl>
                                        <p:attrNameLst>
                                          <p:attrName>style.visibility</p:attrName>
                                        </p:attrNameLst>
                                      </p:cBhvr>
                                      <p:to>
                                        <p:strVal val="visible"/>
                                      </p:to>
                                    </p:set>
                                    <p:anim calcmode="lin" valueType="num">
                                      <p:cBhvr additive="base">
                                        <p:cTn id="47" dur="500" fill="hold"/>
                                        <p:tgtEl>
                                          <p:spTgt spid="97"/>
                                        </p:tgtEl>
                                        <p:attrNameLst>
                                          <p:attrName>ppt_x</p:attrName>
                                        </p:attrNameLst>
                                      </p:cBhvr>
                                      <p:tavLst>
                                        <p:tav tm="0">
                                          <p:val>
                                            <p:strVal val="#ppt_x"/>
                                          </p:val>
                                        </p:tav>
                                        <p:tav tm="100000">
                                          <p:val>
                                            <p:strVal val="#ppt_x"/>
                                          </p:val>
                                        </p:tav>
                                      </p:tavLst>
                                    </p:anim>
                                    <p:anim calcmode="lin" valueType="num">
                                      <p:cBhvr additive="base">
                                        <p:cTn id="48" dur="500" fill="hold"/>
                                        <p:tgtEl>
                                          <p:spTgt spid="9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7"/>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0"/>
                                        </p:tgtEl>
                                        <p:attrNameLst>
                                          <p:attrName>style.visibility</p:attrName>
                                        </p:attrNameLst>
                                      </p:cBhvr>
                                      <p:to>
                                        <p:strVal val="visible"/>
                                      </p:to>
                                    </p:set>
                                    <p:anim calcmode="lin" valueType="num">
                                      <p:cBhvr additive="base">
                                        <p:cTn id="53" dur="500" fill="hold"/>
                                        <p:tgtEl>
                                          <p:spTgt spid="100"/>
                                        </p:tgtEl>
                                        <p:attrNameLst>
                                          <p:attrName>ppt_x</p:attrName>
                                        </p:attrNameLst>
                                      </p:cBhvr>
                                      <p:tavLst>
                                        <p:tav tm="0">
                                          <p:val>
                                            <p:strVal val="#ppt_x"/>
                                          </p:val>
                                        </p:tav>
                                        <p:tav tm="100000">
                                          <p:val>
                                            <p:strVal val="#ppt_x"/>
                                          </p:val>
                                        </p:tav>
                                      </p:tavLst>
                                    </p:anim>
                                    <p:anim calcmode="lin" valueType="num">
                                      <p:cBhvr additive="base">
                                        <p:cTn id="54" dur="500" fill="hold"/>
                                        <p:tgtEl>
                                          <p:spTgt spid="10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0"/>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500"/>
                                        <p:tgtEl>
                                          <p:spTgt spid="108"/>
                                        </p:tgtEl>
                                      </p:cBhvr>
                                    </p:animEffect>
                                  </p:childTnLst>
                                  <p:subTnLst>
                                    <p:set>
                                      <p:cBhvr override="childStyle">
                                        <p:cTn dur="1" fill="hold" display="0" masterRel="nextClick" afterEffect="1"/>
                                        <p:tgtEl>
                                          <p:spTgt spid="108"/>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ppt_x"/>
                                          </p:val>
                                        </p:tav>
                                        <p:tav tm="100000">
                                          <p:val>
                                            <p:strVal val="#ppt_x"/>
                                          </p:val>
                                        </p:tav>
                                      </p:tavLst>
                                    </p:anim>
                                    <p:anim calcmode="lin" valueType="num">
                                      <p:cBhvr additive="base">
                                        <p:cTn id="65"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Road </a:t>
            </a:r>
            <a:r>
              <a:rPr lang="it-IT" dirty="0" err="1" smtClean="0"/>
              <a:t>Gate</a:t>
            </a:r>
            <a:r>
              <a:rPr lang="it-IT" dirty="0" smtClean="0"/>
              <a:t> </a:t>
            </a:r>
            <a:r>
              <a:rPr lang="it-IT" dirty="0" err="1" smtClean="0"/>
              <a:t>Automation</a:t>
            </a:r>
            <a:r>
              <a:rPr lang="it-IT" dirty="0" smtClean="0"/>
              <a:t> </a:t>
            </a:r>
            <a:endParaRPr lang="it-IT" dirty="0"/>
          </a:p>
        </p:txBody>
      </p:sp>
      <p:sp>
        <p:nvSpPr>
          <p:cNvPr id="29" name="Rettangolo 28"/>
          <p:cNvSpPr/>
          <p:nvPr/>
        </p:nvSpPr>
        <p:spPr>
          <a:xfrm>
            <a:off x="7989074" y="3401617"/>
            <a:ext cx="8405852" cy="1333230"/>
          </a:xfrm>
          <a:prstGeom prst="rect">
            <a:avLst/>
          </a:prstGeom>
        </p:spPr>
        <p:txBody>
          <a:bodyPr wrap="none" lIns="207816" tIns="103908" rIns="207816" bIns="103908">
            <a:spAutoFit/>
          </a:bodyPr>
          <a:lstStyle/>
          <a:p>
            <a:r>
              <a:rPr lang="it-IT" sz="7300" dirty="0">
                <a:solidFill>
                  <a:srgbClr val="707173"/>
                </a:solidFill>
                <a:latin typeface="BetaSans" pitchFamily="34" charset="0"/>
              </a:rPr>
              <a:t>Sesamo </a:t>
            </a:r>
            <a:r>
              <a:rPr lang="it-IT" sz="7300" dirty="0" err="1">
                <a:solidFill>
                  <a:srgbClr val="707173"/>
                </a:solidFill>
                <a:latin typeface="BetaSans" pitchFamily="34" charset="0"/>
              </a:rPr>
              <a:t>application</a:t>
            </a:r>
            <a:endParaRPr lang="it-IT" sz="7300" dirty="0">
              <a:solidFill>
                <a:srgbClr val="707173"/>
              </a:solidFill>
              <a:latin typeface="BetaSans" pitchFamily="34" charset="0"/>
            </a:endParaRPr>
          </a:p>
        </p:txBody>
      </p:sp>
      <p:grpSp>
        <p:nvGrpSpPr>
          <p:cNvPr id="20" name="Gruppo 19"/>
          <p:cNvGrpSpPr/>
          <p:nvPr/>
        </p:nvGrpSpPr>
        <p:grpSpPr>
          <a:xfrm>
            <a:off x="4038479" y="4553744"/>
            <a:ext cx="16307042" cy="6048672"/>
            <a:chOff x="2288704" y="2276872"/>
            <a:chExt cx="6624736" cy="3024336"/>
          </a:xfrm>
        </p:grpSpPr>
        <p:sp>
          <p:nvSpPr>
            <p:cNvPr id="27" name="Rettangolo arrotondato 26"/>
            <p:cNvSpPr/>
            <p:nvPr/>
          </p:nvSpPr>
          <p:spPr bwMode="auto">
            <a:xfrm>
              <a:off x="2288704" y="2276872"/>
              <a:ext cx="6624736" cy="3024336"/>
            </a:xfrm>
            <a:prstGeom prst="roundRect">
              <a:avLst>
                <a:gd name="adj" fmla="val 11348"/>
              </a:avLst>
            </a:prstGeom>
            <a:solidFill>
              <a:srgbClr val="AAD910">
                <a:alpha val="70000"/>
              </a:srgbClr>
            </a:solidFill>
            <a:ln>
              <a:noFill/>
            </a:ln>
            <a:effectLst/>
            <a:scene3d>
              <a:camera prst="orthographicFront"/>
              <a:lightRig rig="threePt" dir="t"/>
            </a:scene3d>
            <a:sp3d>
              <a:bevelT w="114300" prst="artDeco"/>
            </a:sp3d>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defTabSz="1591090"/>
              <a:endParaRPr lang="it-IT" sz="4500">
                <a:ln w="11430">
                  <a:noFill/>
                </a:ln>
                <a:solidFill>
                  <a:schemeClr val="tx1">
                    <a:lumMod val="95000"/>
                  </a:schemeClr>
                </a:solidFill>
                <a:effectLst>
                  <a:outerShdw blurRad="50800" dist="39000" dir="5460000" algn="tl">
                    <a:srgbClr val="000000">
                      <a:alpha val="38000"/>
                    </a:srgbClr>
                  </a:outerShdw>
                </a:effectLst>
                <a:latin typeface="Source Sans Pro Black" pitchFamily="34" charset="0"/>
                <a:ea typeface="Source Sans Pro Black" pitchFamily="34" charset="0"/>
              </a:endParaRPr>
            </a:p>
          </p:txBody>
        </p:sp>
        <p:pic>
          <p:nvPicPr>
            <p:cNvPr id="6" name="Picture 7"/>
            <p:cNvPicPr>
              <a:picLocks noChangeAspect="1" noChangeArrowheads="1"/>
            </p:cNvPicPr>
            <p:nvPr/>
          </p:nvPicPr>
          <p:blipFill>
            <a:blip r:embed="rId3" cstate="print"/>
            <a:srcRect/>
            <a:stretch>
              <a:fillRect/>
            </a:stretch>
          </p:blipFill>
          <p:spPr bwMode="auto">
            <a:xfrm>
              <a:off x="3224808" y="3910571"/>
              <a:ext cx="1043091" cy="1044000"/>
            </a:xfrm>
            <a:prstGeom prst="rect">
              <a:avLst/>
            </a:prstGeom>
            <a:noFill/>
            <a:ln w="9525" algn="in">
              <a:noFill/>
              <a:miter lim="800000"/>
              <a:headEnd/>
              <a:tailEnd/>
            </a:ln>
            <a:effectLst/>
          </p:spPr>
        </p:pic>
        <p:pic>
          <p:nvPicPr>
            <p:cNvPr id="22" name="Picture 13"/>
            <p:cNvPicPr>
              <a:picLocks noChangeAspect="1" noChangeArrowheads="1"/>
            </p:cNvPicPr>
            <p:nvPr/>
          </p:nvPicPr>
          <p:blipFill>
            <a:blip r:embed="rId4" cstate="print"/>
            <a:srcRect/>
            <a:stretch>
              <a:fillRect/>
            </a:stretch>
          </p:blipFill>
          <p:spPr bwMode="auto">
            <a:xfrm>
              <a:off x="5025008" y="2636912"/>
              <a:ext cx="1043999" cy="1044000"/>
            </a:xfrm>
            <a:prstGeom prst="rect">
              <a:avLst/>
            </a:prstGeom>
            <a:noFill/>
            <a:ln w="9525" algn="in">
              <a:noFill/>
              <a:miter lim="800000"/>
              <a:headEnd/>
              <a:tailEnd/>
            </a:ln>
            <a:effectLst/>
          </p:spPr>
        </p:pic>
        <p:pic>
          <p:nvPicPr>
            <p:cNvPr id="23" name="Picture 9"/>
            <p:cNvPicPr>
              <a:picLocks noChangeAspect="1" noChangeArrowheads="1"/>
            </p:cNvPicPr>
            <p:nvPr/>
          </p:nvPicPr>
          <p:blipFill>
            <a:blip r:embed="rId5" cstate="print"/>
            <a:srcRect/>
            <a:stretch>
              <a:fillRect/>
            </a:stretch>
          </p:blipFill>
          <p:spPr bwMode="auto">
            <a:xfrm>
              <a:off x="2576736" y="2636912"/>
              <a:ext cx="1043091" cy="1044000"/>
            </a:xfrm>
            <a:prstGeom prst="rect">
              <a:avLst/>
            </a:prstGeom>
            <a:noFill/>
            <a:ln w="9525" algn="in">
              <a:noFill/>
              <a:miter lim="800000"/>
              <a:headEnd/>
              <a:tailEnd/>
            </a:ln>
            <a:effectLst/>
          </p:spPr>
        </p:pic>
        <p:pic>
          <p:nvPicPr>
            <p:cNvPr id="24" name="Picture 14"/>
            <p:cNvPicPr>
              <a:picLocks noChangeAspect="1" noChangeArrowheads="1"/>
            </p:cNvPicPr>
            <p:nvPr/>
          </p:nvPicPr>
          <p:blipFill>
            <a:blip r:embed="rId6" cstate="print"/>
            <a:srcRect/>
            <a:stretch>
              <a:fillRect/>
            </a:stretch>
          </p:blipFill>
          <p:spPr bwMode="auto">
            <a:xfrm>
              <a:off x="6249144" y="2636912"/>
              <a:ext cx="1044000" cy="1044000"/>
            </a:xfrm>
            <a:prstGeom prst="rect">
              <a:avLst/>
            </a:prstGeom>
            <a:noFill/>
            <a:ln w="9525" algn="in">
              <a:noFill/>
              <a:miter lim="800000"/>
              <a:headEnd/>
              <a:tailEnd/>
            </a:ln>
            <a:effectLst/>
          </p:spPr>
        </p:pic>
        <p:pic>
          <p:nvPicPr>
            <p:cNvPr id="13" name="Immagine 12"/>
            <p:cNvPicPr>
              <a:picLocks noChangeAspect="1"/>
            </p:cNvPicPr>
            <p:nvPr/>
          </p:nvPicPr>
          <p:blipFill>
            <a:blip r:embed="rId7" cstate="print"/>
            <a:stretch>
              <a:fillRect/>
            </a:stretch>
          </p:blipFill>
          <p:spPr>
            <a:xfrm>
              <a:off x="4483923" y="3910571"/>
              <a:ext cx="1044000" cy="1044000"/>
            </a:xfrm>
            <a:prstGeom prst="rect">
              <a:avLst/>
            </a:prstGeom>
          </p:spPr>
        </p:pic>
        <p:pic>
          <p:nvPicPr>
            <p:cNvPr id="15" name="Picture 10"/>
            <p:cNvPicPr>
              <a:picLocks noChangeAspect="1" noChangeArrowheads="1"/>
            </p:cNvPicPr>
            <p:nvPr/>
          </p:nvPicPr>
          <p:blipFill>
            <a:blip r:embed="rId8" cstate="print"/>
            <a:srcRect/>
            <a:stretch>
              <a:fillRect/>
            </a:stretch>
          </p:blipFill>
          <p:spPr bwMode="auto">
            <a:xfrm>
              <a:off x="5708059" y="3910568"/>
              <a:ext cx="1044000" cy="1044910"/>
            </a:xfrm>
            <a:prstGeom prst="rect">
              <a:avLst/>
            </a:prstGeom>
            <a:noFill/>
            <a:ln w="9525" algn="in">
              <a:noFill/>
              <a:miter lim="800000"/>
              <a:headEnd/>
              <a:tailEnd/>
            </a:ln>
            <a:effectLst/>
          </p:spPr>
        </p:pic>
        <p:pic>
          <p:nvPicPr>
            <p:cNvPr id="16" name="Picture 12"/>
            <p:cNvPicPr>
              <a:picLocks noChangeAspect="1" noChangeArrowheads="1"/>
            </p:cNvPicPr>
            <p:nvPr/>
          </p:nvPicPr>
          <p:blipFill>
            <a:blip r:embed="rId9" cstate="print"/>
            <a:srcRect/>
            <a:stretch>
              <a:fillRect/>
            </a:stretch>
          </p:blipFill>
          <p:spPr bwMode="auto">
            <a:xfrm>
              <a:off x="6968315" y="3910571"/>
              <a:ext cx="1044000" cy="1044000"/>
            </a:xfrm>
            <a:prstGeom prst="rect">
              <a:avLst/>
            </a:prstGeom>
            <a:noFill/>
            <a:ln w="9525" algn="in">
              <a:noFill/>
              <a:miter lim="800000"/>
              <a:headEnd/>
              <a:tailEnd/>
            </a:ln>
            <a:effectLst/>
          </p:spPr>
        </p:pic>
        <p:pic>
          <p:nvPicPr>
            <p:cNvPr id="17" name="Picture 15"/>
            <p:cNvPicPr>
              <a:picLocks noChangeAspect="1" noChangeArrowheads="1"/>
            </p:cNvPicPr>
            <p:nvPr/>
          </p:nvPicPr>
          <p:blipFill>
            <a:blip r:embed="rId10" cstate="print"/>
            <a:srcRect/>
            <a:stretch>
              <a:fillRect/>
            </a:stretch>
          </p:blipFill>
          <p:spPr bwMode="auto">
            <a:xfrm>
              <a:off x="3800872" y="2636912"/>
              <a:ext cx="1043999" cy="1044000"/>
            </a:xfrm>
            <a:prstGeom prst="rect">
              <a:avLst/>
            </a:prstGeom>
            <a:noFill/>
            <a:ln w="9525" algn="in">
              <a:noFill/>
              <a:miter lim="800000"/>
              <a:headEnd/>
              <a:tailEnd/>
            </a:ln>
            <a:effectLst/>
          </p:spPr>
        </p:pic>
        <p:pic>
          <p:nvPicPr>
            <p:cNvPr id="19" name="Immagine 18" descr="fgi1.png"/>
            <p:cNvPicPr>
              <a:picLocks/>
            </p:cNvPicPr>
            <p:nvPr/>
          </p:nvPicPr>
          <p:blipFill>
            <a:blip r:embed="rId11" cstate="print"/>
            <a:stretch>
              <a:fillRect/>
            </a:stretch>
          </p:blipFill>
          <p:spPr>
            <a:xfrm>
              <a:off x="7473280" y="2638323"/>
              <a:ext cx="1044000" cy="1044000"/>
            </a:xfrm>
            <a:prstGeom prst="rect">
              <a:avLst/>
            </a:prstGeom>
          </p:spPr>
        </p:pic>
      </p:grpSp>
      <p:sp>
        <p:nvSpPr>
          <p:cNvPr id="21" name="CasellaDiTesto 20"/>
          <p:cNvSpPr txBox="1"/>
          <p:nvPr/>
        </p:nvSpPr>
        <p:spPr>
          <a:xfrm>
            <a:off x="21940775" y="12762656"/>
            <a:ext cx="1772505" cy="594566"/>
          </a:xfrm>
          <a:prstGeom prst="rect">
            <a:avLst/>
          </a:prstGeom>
          <a:noFill/>
        </p:spPr>
        <p:txBody>
          <a:bodyPr wrap="square" lIns="207816" tIns="103908" rIns="207816" bIns="103908" rtlCol="0">
            <a:spAutoFit/>
          </a:bodyPr>
          <a:lstStyle/>
          <a:p>
            <a:fld id="{853622AD-85B7-4DBC-9674-D7B60148BF6D}" type="slidenum">
              <a:rPr lang="it-IT" sz="2500" i="1">
                <a:solidFill>
                  <a:schemeClr val="tx1"/>
                </a:solidFill>
                <a:latin typeface="Source Sans Pro Light" pitchFamily="34" charset="0"/>
                <a:ea typeface="Source Sans Pro Light" pitchFamily="34" charset="0"/>
              </a:rPr>
              <a:pPr/>
              <a:t>8</a:t>
            </a:fld>
            <a:endParaRPr lang="it-IT" sz="2500" i="1" dirty="0">
              <a:solidFill>
                <a:schemeClr val="tx1"/>
              </a:solidFill>
              <a:latin typeface="Source Sans Pro Light" pitchFamily="34" charset="0"/>
              <a:ea typeface="Source Sans Pro Ligh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1" descr="FerroviarioPaesaggio.png"/>
          <p:cNvPicPr>
            <a:picLocks noChangeAspect="1"/>
          </p:cNvPicPr>
          <p:nvPr/>
        </p:nvPicPr>
        <p:blipFill>
          <a:blip r:embed="rId3" cstate="print"/>
          <a:srcRect b="1469"/>
          <a:stretch>
            <a:fillRect/>
          </a:stretch>
        </p:blipFill>
        <p:spPr bwMode="auto">
          <a:xfrm>
            <a:off x="0" y="2537520"/>
            <a:ext cx="24269583" cy="9505056"/>
          </a:xfrm>
          <a:prstGeom prst="rect">
            <a:avLst/>
          </a:prstGeom>
          <a:noFill/>
          <a:ln w="9525">
            <a:noFill/>
            <a:miter lim="800000"/>
            <a:headEnd/>
            <a:tailEnd/>
          </a:ln>
        </p:spPr>
      </p:pic>
      <p:grpSp>
        <p:nvGrpSpPr>
          <p:cNvPr id="76" name="Gruppo 75"/>
          <p:cNvGrpSpPr/>
          <p:nvPr/>
        </p:nvGrpSpPr>
        <p:grpSpPr>
          <a:xfrm>
            <a:off x="6874486" y="2105472"/>
            <a:ext cx="17547796" cy="8496944"/>
            <a:chOff x="2792760" y="1052736"/>
            <a:chExt cx="7128792" cy="4248472"/>
          </a:xfrm>
        </p:grpSpPr>
        <p:grpSp>
          <p:nvGrpSpPr>
            <p:cNvPr id="67" name="Gruppo 66"/>
            <p:cNvGrpSpPr/>
            <p:nvPr/>
          </p:nvGrpSpPr>
          <p:grpSpPr>
            <a:xfrm>
              <a:off x="2792760" y="1052736"/>
              <a:ext cx="7128792" cy="4248472"/>
              <a:chOff x="2792760" y="2780928"/>
              <a:chExt cx="7128792" cy="4248472"/>
            </a:xfrm>
          </p:grpSpPr>
          <p:sp>
            <p:nvSpPr>
              <p:cNvPr id="68" name="Ovale 67"/>
              <p:cNvSpPr/>
              <p:nvPr/>
            </p:nvSpPr>
            <p:spPr bwMode="auto">
              <a:xfrm>
                <a:off x="2792760" y="6597352"/>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69" name="Ovale 68"/>
              <p:cNvSpPr/>
              <p:nvPr/>
            </p:nvSpPr>
            <p:spPr bwMode="auto">
              <a:xfrm>
                <a:off x="6033120" y="6525344"/>
                <a:ext cx="590952"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70" name="Gruppo 62"/>
              <p:cNvGrpSpPr/>
              <p:nvPr/>
            </p:nvGrpSpPr>
            <p:grpSpPr>
              <a:xfrm>
                <a:off x="5385048" y="2780928"/>
                <a:ext cx="4536504" cy="973951"/>
                <a:chOff x="5385048" y="2780928"/>
                <a:chExt cx="4536504" cy="973951"/>
              </a:xfrm>
            </p:grpSpPr>
            <p:grpSp>
              <p:nvGrpSpPr>
                <p:cNvPr id="71" name="Gruppo 43"/>
                <p:cNvGrpSpPr/>
                <p:nvPr/>
              </p:nvGrpSpPr>
              <p:grpSpPr>
                <a:xfrm>
                  <a:off x="6192688" y="2780928"/>
                  <a:ext cx="3728864" cy="972000"/>
                  <a:chOff x="6192688" y="2492896"/>
                  <a:chExt cx="3728864" cy="972000"/>
                </a:xfrm>
              </p:grpSpPr>
              <p:sp>
                <p:nvSpPr>
                  <p:cNvPr id="73" name="Rettangolo 72"/>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74" name="Rectangle 17"/>
                  <p:cNvSpPr>
                    <a:spLocks noChangeArrowheads="1"/>
                  </p:cNvSpPr>
                  <p:nvPr/>
                </p:nvSpPr>
                <p:spPr bwMode="auto">
                  <a:xfrm>
                    <a:off x="6480720" y="2564136"/>
                    <a:ext cx="3312368" cy="7971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-UIC</a:t>
                    </a:r>
                  </a:p>
                  <a:p>
                    <a:pPr algn="l"/>
                    <a:r>
                      <a:rPr lang="en-US" sz="3200" dirty="0">
                        <a:latin typeface="Source Sans Pro" pitchFamily="34" charset="0"/>
                        <a:ea typeface="Source Sans Pro" pitchFamily="34" charset="0"/>
                        <a:cs typeface="Arial" pitchFamily="34" charset="0"/>
                      </a:rPr>
                      <a:t>Automatic recognition of UIC codes using OCR technology. </a:t>
                    </a:r>
                    <a:endParaRPr lang="it-IT" sz="4100" dirty="0"/>
                  </a:p>
                </p:txBody>
              </p:sp>
            </p:grpSp>
            <p:pic>
              <p:nvPicPr>
                <p:cNvPr id="72" name="Picture 11"/>
                <p:cNvPicPr>
                  <a:picLocks noChangeAspect="1" noChangeArrowheads="1"/>
                </p:cNvPicPr>
                <p:nvPr/>
              </p:nvPicPr>
              <p:blipFill>
                <a:blip r:embed="rId4" cstate="print"/>
                <a:srcRect/>
                <a:stretch>
                  <a:fillRect/>
                </a:stretch>
              </p:blipFill>
              <p:spPr bwMode="auto">
                <a:xfrm>
                  <a:off x="5385048" y="2780928"/>
                  <a:ext cx="972000" cy="973951"/>
                </a:xfrm>
                <a:prstGeom prst="rect">
                  <a:avLst/>
                </a:prstGeom>
                <a:noFill/>
                <a:ln w="9525" algn="in">
                  <a:noFill/>
                  <a:miter lim="800000"/>
                  <a:headEnd/>
                  <a:tailEnd/>
                </a:ln>
                <a:effectLst/>
              </p:spPr>
            </p:pic>
          </p:grpSp>
        </p:grpSp>
        <p:pic>
          <p:nvPicPr>
            <p:cNvPr id="75" name="Immagine 74" descr="uic.jpg"/>
            <p:cNvPicPr>
              <a:picLocks noChangeAspect="1"/>
            </p:cNvPicPr>
            <p:nvPr/>
          </p:nvPicPr>
          <p:blipFill>
            <a:blip r:embed="rId5" cstate="print">
              <a:lum bright="7000"/>
            </a:blip>
            <a:stretch>
              <a:fillRect/>
            </a:stretch>
          </p:blipFill>
          <p:spPr>
            <a:xfrm>
              <a:off x="3368824" y="2474139"/>
              <a:ext cx="3384376" cy="2827069"/>
            </a:xfrm>
            <a:prstGeom prst="rect">
              <a:avLst/>
            </a:prstGeom>
            <a:ln>
              <a:noFill/>
            </a:ln>
            <a:effectLst>
              <a:outerShdw blurRad="190500" algn="tl" rotWithShape="0">
                <a:srgbClr val="000000">
                  <a:alpha val="70000"/>
                </a:srgbClr>
              </a:outerShdw>
            </a:effectLst>
          </p:spPr>
        </p:pic>
      </p:grpSp>
      <p:sp>
        <p:nvSpPr>
          <p:cNvPr id="2" name="Titolo 1"/>
          <p:cNvSpPr>
            <a:spLocks noGrp="1"/>
          </p:cNvSpPr>
          <p:nvPr>
            <p:ph type="title"/>
          </p:nvPr>
        </p:nvSpPr>
        <p:spPr>
          <a:xfrm>
            <a:off x="1911473" y="720000"/>
            <a:ext cx="19916898" cy="863600"/>
          </a:xfrm>
        </p:spPr>
        <p:txBody>
          <a:bodyPr>
            <a:normAutofit fontScale="90000"/>
          </a:bodyPr>
          <a:lstStyle/>
          <a:p>
            <a:r>
              <a:rPr lang="it-IT" dirty="0" err="1" smtClean="0"/>
              <a:t>Rail</a:t>
            </a:r>
            <a:r>
              <a:rPr lang="it-IT" dirty="0" smtClean="0"/>
              <a:t> </a:t>
            </a:r>
            <a:r>
              <a:rPr lang="it-IT" dirty="0" err="1" smtClean="0"/>
              <a:t>Gate</a:t>
            </a:r>
            <a:r>
              <a:rPr lang="it-IT" dirty="0" smtClean="0"/>
              <a:t> </a:t>
            </a:r>
            <a:r>
              <a:rPr lang="it-IT" dirty="0" err="1" smtClean="0"/>
              <a:t>Automation</a:t>
            </a:r>
            <a:endParaRPr lang="it-IT" dirty="0"/>
          </a:p>
        </p:txBody>
      </p:sp>
      <p:grpSp>
        <p:nvGrpSpPr>
          <p:cNvPr id="25" name="Gruppo 24"/>
          <p:cNvGrpSpPr/>
          <p:nvPr/>
        </p:nvGrpSpPr>
        <p:grpSpPr>
          <a:xfrm>
            <a:off x="12546501" y="2105472"/>
            <a:ext cx="11875781" cy="7776864"/>
            <a:chOff x="5097016" y="1052736"/>
            <a:chExt cx="4824536" cy="3888432"/>
          </a:xfrm>
        </p:grpSpPr>
        <p:sp>
          <p:nvSpPr>
            <p:cNvPr id="6" name="Ovale 5"/>
            <p:cNvSpPr/>
            <p:nvPr/>
          </p:nvSpPr>
          <p:spPr bwMode="auto">
            <a:xfrm>
              <a:off x="6177136" y="4653136"/>
              <a:ext cx="360040" cy="288032"/>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20" name="Ovale 19"/>
            <p:cNvSpPr/>
            <p:nvPr/>
          </p:nvSpPr>
          <p:spPr bwMode="auto">
            <a:xfrm>
              <a:off x="5097016" y="2132856"/>
              <a:ext cx="360040" cy="288032"/>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24" name="Gruppo 23"/>
            <p:cNvGrpSpPr/>
            <p:nvPr/>
          </p:nvGrpSpPr>
          <p:grpSpPr>
            <a:xfrm>
              <a:off x="5385048" y="1052736"/>
              <a:ext cx="4536504" cy="972000"/>
              <a:chOff x="5385048" y="2673024"/>
              <a:chExt cx="4536504" cy="972000"/>
            </a:xfrm>
          </p:grpSpPr>
          <p:grpSp>
            <p:nvGrpSpPr>
              <p:cNvPr id="16" name="Gruppo 43"/>
              <p:cNvGrpSpPr/>
              <p:nvPr/>
            </p:nvGrpSpPr>
            <p:grpSpPr>
              <a:xfrm>
                <a:off x="6192688" y="2673024"/>
                <a:ext cx="3728864" cy="972000"/>
                <a:chOff x="6192688" y="2492896"/>
                <a:chExt cx="3728864" cy="972000"/>
              </a:xfrm>
            </p:grpSpPr>
            <p:sp>
              <p:nvSpPr>
                <p:cNvPr id="21" name="Rettangolo 20"/>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22" name="Rectangle 17"/>
                <p:cNvSpPr>
                  <a:spLocks noChangeArrowheads="1"/>
                </p:cNvSpPr>
                <p:nvPr/>
              </p:nvSpPr>
              <p:spPr bwMode="auto">
                <a:xfrm>
                  <a:off x="6480720" y="2564137"/>
                  <a:ext cx="3312368" cy="7971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-Lane</a:t>
                  </a:r>
                </a:p>
                <a:p>
                  <a:pPr algn="l"/>
                  <a:r>
                    <a:rPr lang="en-US" sz="3200" spc="-45" dirty="0">
                      <a:latin typeface="Source Sans Pro" pitchFamily="34" charset="0"/>
                      <a:ea typeface="Source Sans Pro" pitchFamily="34" charset="0"/>
                      <a:cs typeface="Arial" pitchFamily="34" charset="0"/>
                    </a:rPr>
                    <a:t>Basic software for the implementation of any application for automatic lanes management.</a:t>
                  </a:r>
                  <a:endParaRPr lang="it-IT" sz="3200" dirty="0">
                    <a:latin typeface="Source Sans Pro" pitchFamily="34" charset="0"/>
                    <a:ea typeface="Source Sans Pro" pitchFamily="34" charset="0"/>
                    <a:cs typeface="Arial" pitchFamily="34" charset="0"/>
                  </a:endParaRPr>
                </a:p>
              </p:txBody>
            </p:sp>
          </p:grpSp>
          <p:pic>
            <p:nvPicPr>
              <p:cNvPr id="23" name="Picture 7"/>
              <p:cNvPicPr>
                <a:picLocks noChangeAspect="1" noChangeArrowheads="1"/>
              </p:cNvPicPr>
              <p:nvPr/>
            </p:nvPicPr>
            <p:blipFill>
              <a:blip r:embed="rId6" cstate="print"/>
              <a:srcRect/>
              <a:stretch>
                <a:fillRect/>
              </a:stretch>
            </p:blipFill>
            <p:spPr bwMode="auto">
              <a:xfrm>
                <a:off x="5385048" y="2673024"/>
                <a:ext cx="971153" cy="972000"/>
              </a:xfrm>
              <a:prstGeom prst="rect">
                <a:avLst/>
              </a:prstGeom>
              <a:noFill/>
              <a:ln w="9525" algn="in">
                <a:noFill/>
                <a:miter lim="800000"/>
                <a:headEnd/>
                <a:tailEnd/>
              </a:ln>
              <a:effectLst/>
            </p:spPr>
          </p:pic>
        </p:grpSp>
      </p:grpSp>
      <p:grpSp>
        <p:nvGrpSpPr>
          <p:cNvPr id="39" name="Gruppo 38"/>
          <p:cNvGrpSpPr/>
          <p:nvPr/>
        </p:nvGrpSpPr>
        <p:grpSpPr>
          <a:xfrm>
            <a:off x="12546501" y="2105472"/>
            <a:ext cx="11875781" cy="2736304"/>
            <a:chOff x="5097016" y="1052736"/>
            <a:chExt cx="4824536" cy="1368152"/>
          </a:xfrm>
        </p:grpSpPr>
        <p:sp>
          <p:nvSpPr>
            <p:cNvPr id="32" name="Ovale 31"/>
            <p:cNvSpPr/>
            <p:nvPr/>
          </p:nvSpPr>
          <p:spPr bwMode="auto">
            <a:xfrm>
              <a:off x="5097016" y="2132856"/>
              <a:ext cx="360040" cy="288032"/>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34" name="Gruppo 43"/>
            <p:cNvGrpSpPr/>
            <p:nvPr/>
          </p:nvGrpSpPr>
          <p:grpSpPr>
            <a:xfrm>
              <a:off x="6192688" y="1052736"/>
              <a:ext cx="3728864" cy="972000"/>
              <a:chOff x="6192688" y="2492896"/>
              <a:chExt cx="3728864" cy="972000"/>
            </a:xfrm>
          </p:grpSpPr>
          <p:sp>
            <p:nvSpPr>
              <p:cNvPr id="36" name="Rettangolo 35"/>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37" name="Rectangle 17"/>
              <p:cNvSpPr>
                <a:spLocks noChangeArrowheads="1"/>
              </p:cNvSpPr>
              <p:nvPr/>
            </p:nvSpPr>
            <p:spPr bwMode="auto">
              <a:xfrm>
                <a:off x="6480720" y="2687248"/>
                <a:ext cx="3312368" cy="55092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-SPM</a:t>
                </a:r>
              </a:p>
              <a:p>
                <a:pPr algn="just"/>
                <a:r>
                  <a:rPr lang="en-GB" sz="3200" spc="-45" dirty="0">
                    <a:latin typeface="Source Sans Pro" pitchFamily="34" charset="0"/>
                    <a:ea typeface="Source Sans Pro" pitchFamily="34" charset="0"/>
                    <a:cs typeface="Arial" pitchFamily="34" charset="0"/>
                  </a:rPr>
                  <a:t>Real-time speed measurement of vehicles.</a:t>
                </a:r>
                <a:endParaRPr lang="it-IT" sz="3200" spc="-45" dirty="0">
                  <a:latin typeface="Source Sans Pro" pitchFamily="34" charset="0"/>
                  <a:ea typeface="Source Sans Pro" pitchFamily="34" charset="0"/>
                  <a:cs typeface="Arial" pitchFamily="34" charset="0"/>
                </a:endParaRPr>
              </a:p>
            </p:txBody>
          </p:sp>
        </p:grpSp>
        <p:pic>
          <p:nvPicPr>
            <p:cNvPr id="38" name="Immagine 37"/>
            <p:cNvPicPr>
              <a:picLocks noChangeAspect="1"/>
            </p:cNvPicPr>
            <p:nvPr/>
          </p:nvPicPr>
          <p:blipFill>
            <a:blip r:embed="rId7" cstate="print"/>
            <a:stretch>
              <a:fillRect/>
            </a:stretch>
          </p:blipFill>
          <p:spPr>
            <a:xfrm>
              <a:off x="5385048" y="1052736"/>
              <a:ext cx="972000" cy="972000"/>
            </a:xfrm>
            <a:prstGeom prst="rect">
              <a:avLst/>
            </a:prstGeom>
          </p:spPr>
        </p:pic>
      </p:grpSp>
      <p:grpSp>
        <p:nvGrpSpPr>
          <p:cNvPr id="52" name="Gruppo 51"/>
          <p:cNvGrpSpPr/>
          <p:nvPr/>
        </p:nvGrpSpPr>
        <p:grpSpPr>
          <a:xfrm>
            <a:off x="6874486" y="2105472"/>
            <a:ext cx="17547796" cy="6768752"/>
            <a:chOff x="2792760" y="1052736"/>
            <a:chExt cx="7128792" cy="3384376"/>
          </a:xfrm>
        </p:grpSpPr>
        <p:grpSp>
          <p:nvGrpSpPr>
            <p:cNvPr id="48" name="Gruppo 47"/>
            <p:cNvGrpSpPr/>
            <p:nvPr/>
          </p:nvGrpSpPr>
          <p:grpSpPr>
            <a:xfrm>
              <a:off x="5385048" y="1052736"/>
              <a:ext cx="4536504" cy="972848"/>
              <a:chOff x="5385048" y="3068960"/>
              <a:chExt cx="4536504" cy="972848"/>
            </a:xfrm>
          </p:grpSpPr>
          <p:grpSp>
            <p:nvGrpSpPr>
              <p:cNvPr id="42" name="Gruppo 43"/>
              <p:cNvGrpSpPr/>
              <p:nvPr/>
            </p:nvGrpSpPr>
            <p:grpSpPr>
              <a:xfrm>
                <a:off x="6192688" y="3068960"/>
                <a:ext cx="3728864" cy="972000"/>
                <a:chOff x="6192688" y="2492896"/>
                <a:chExt cx="3728864" cy="972000"/>
              </a:xfrm>
            </p:grpSpPr>
            <p:sp>
              <p:nvSpPr>
                <p:cNvPr id="44" name="Rettangolo 43"/>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45" name="Rectangle 17"/>
                <p:cNvSpPr>
                  <a:spLocks noChangeArrowheads="1"/>
                </p:cNvSpPr>
                <p:nvPr/>
              </p:nvSpPr>
              <p:spPr bwMode="auto">
                <a:xfrm>
                  <a:off x="6480720" y="2564136"/>
                  <a:ext cx="3312368" cy="7971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-CCR</a:t>
                  </a:r>
                </a:p>
                <a:p>
                  <a:pPr algn="just"/>
                  <a:r>
                    <a:rPr lang="en-US" sz="3200" spc="-45" dirty="0">
                      <a:latin typeface="Source Sans Pro" pitchFamily="34" charset="0"/>
                      <a:ea typeface="Source Sans Pro" pitchFamily="34" charset="0"/>
                      <a:cs typeface="Arial" pitchFamily="34" charset="0"/>
                    </a:rPr>
                    <a:t>ISO 6346 and ILU codes recognition using OCR technology. </a:t>
                  </a:r>
                  <a:endParaRPr lang="it-IT" sz="3200" spc="-45" dirty="0">
                    <a:latin typeface="Source Sans Pro" pitchFamily="34" charset="0"/>
                    <a:ea typeface="Source Sans Pro" pitchFamily="34" charset="0"/>
                    <a:cs typeface="Arial" pitchFamily="34" charset="0"/>
                  </a:endParaRPr>
                </a:p>
              </p:txBody>
            </p:sp>
          </p:grpSp>
          <p:pic>
            <p:nvPicPr>
              <p:cNvPr id="47" name="Picture 10"/>
              <p:cNvPicPr>
                <a:picLocks noChangeAspect="1" noChangeArrowheads="1"/>
              </p:cNvPicPr>
              <p:nvPr/>
            </p:nvPicPr>
            <p:blipFill>
              <a:blip r:embed="rId8" cstate="print"/>
              <a:srcRect/>
              <a:stretch>
                <a:fillRect/>
              </a:stretch>
            </p:blipFill>
            <p:spPr bwMode="auto">
              <a:xfrm>
                <a:off x="5385048" y="3068960"/>
                <a:ext cx="972000" cy="972848"/>
              </a:xfrm>
              <a:prstGeom prst="rect">
                <a:avLst/>
              </a:prstGeom>
              <a:noFill/>
              <a:ln w="9525" algn="in">
                <a:noFill/>
                <a:miter lim="800000"/>
                <a:headEnd/>
                <a:tailEnd/>
              </a:ln>
              <a:effectLst/>
            </p:spPr>
          </p:pic>
        </p:grpSp>
        <p:sp>
          <p:nvSpPr>
            <p:cNvPr id="49" name="Ovale 48"/>
            <p:cNvSpPr/>
            <p:nvPr/>
          </p:nvSpPr>
          <p:spPr bwMode="auto">
            <a:xfrm>
              <a:off x="4808984" y="1844824"/>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50" name="Ovale 49"/>
            <p:cNvSpPr/>
            <p:nvPr/>
          </p:nvSpPr>
          <p:spPr bwMode="auto">
            <a:xfrm>
              <a:off x="2792760" y="3789040"/>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51" name="Ovale 50"/>
            <p:cNvSpPr/>
            <p:nvPr/>
          </p:nvSpPr>
          <p:spPr bwMode="auto">
            <a:xfrm>
              <a:off x="5976000" y="4005064"/>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grpSp>
        <p:nvGrpSpPr>
          <p:cNvPr id="66" name="Gruppo 65"/>
          <p:cNvGrpSpPr/>
          <p:nvPr/>
        </p:nvGrpSpPr>
        <p:grpSpPr>
          <a:xfrm>
            <a:off x="6874486" y="2105472"/>
            <a:ext cx="17547796" cy="8154144"/>
            <a:chOff x="2792760" y="1052736"/>
            <a:chExt cx="7128792" cy="4077072"/>
          </a:xfrm>
        </p:grpSpPr>
        <p:grpSp>
          <p:nvGrpSpPr>
            <p:cNvPr id="35" name="Gruppo 34"/>
            <p:cNvGrpSpPr/>
            <p:nvPr/>
          </p:nvGrpSpPr>
          <p:grpSpPr>
            <a:xfrm>
              <a:off x="2792760" y="1052736"/>
              <a:ext cx="7128792" cy="3384376"/>
              <a:chOff x="2792760" y="1052736"/>
              <a:chExt cx="7128792" cy="3384376"/>
            </a:xfrm>
          </p:grpSpPr>
          <p:grpSp>
            <p:nvGrpSpPr>
              <p:cNvPr id="40" name="Gruppo 47"/>
              <p:cNvGrpSpPr/>
              <p:nvPr/>
            </p:nvGrpSpPr>
            <p:grpSpPr>
              <a:xfrm>
                <a:off x="5385048" y="1052736"/>
                <a:ext cx="4536504" cy="972848"/>
                <a:chOff x="5385048" y="3068960"/>
                <a:chExt cx="4536504" cy="972848"/>
              </a:xfrm>
            </p:grpSpPr>
            <p:grpSp>
              <p:nvGrpSpPr>
                <p:cNvPr id="53" name="Gruppo 43"/>
                <p:cNvGrpSpPr/>
                <p:nvPr/>
              </p:nvGrpSpPr>
              <p:grpSpPr>
                <a:xfrm>
                  <a:off x="6192688" y="3068960"/>
                  <a:ext cx="3728864" cy="972000"/>
                  <a:chOff x="6192688" y="2492896"/>
                  <a:chExt cx="3728864" cy="972000"/>
                </a:xfrm>
              </p:grpSpPr>
              <p:sp>
                <p:nvSpPr>
                  <p:cNvPr id="55" name="Rettangolo 54"/>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59" name="Rectangle 17"/>
                  <p:cNvSpPr>
                    <a:spLocks noChangeArrowheads="1"/>
                  </p:cNvSpPr>
                  <p:nvPr/>
                </p:nvSpPr>
                <p:spPr bwMode="auto">
                  <a:xfrm>
                    <a:off x="6480720" y="2564136"/>
                    <a:ext cx="3312368" cy="7971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-CCR</a:t>
                    </a:r>
                  </a:p>
                  <a:p>
                    <a:pPr algn="just"/>
                    <a:r>
                      <a:rPr lang="en-US" sz="3200" spc="-45" dirty="0">
                        <a:latin typeface="Source Sans Pro" pitchFamily="34" charset="0"/>
                        <a:ea typeface="Source Sans Pro" pitchFamily="34" charset="0"/>
                        <a:cs typeface="Arial" pitchFamily="34" charset="0"/>
                      </a:rPr>
                      <a:t>ISO 6346 and ILU codes recognition using OCR technology. </a:t>
                    </a:r>
                    <a:endParaRPr lang="it-IT" sz="3200" spc="-45" dirty="0">
                      <a:latin typeface="Source Sans Pro" pitchFamily="34" charset="0"/>
                      <a:ea typeface="Source Sans Pro" pitchFamily="34" charset="0"/>
                      <a:cs typeface="Arial" pitchFamily="34" charset="0"/>
                    </a:endParaRPr>
                  </a:p>
                </p:txBody>
              </p:sp>
            </p:grpSp>
            <p:pic>
              <p:nvPicPr>
                <p:cNvPr id="54" name="Picture 10"/>
                <p:cNvPicPr>
                  <a:picLocks noChangeAspect="1" noChangeArrowheads="1"/>
                </p:cNvPicPr>
                <p:nvPr/>
              </p:nvPicPr>
              <p:blipFill>
                <a:blip r:embed="rId8" cstate="print"/>
                <a:srcRect/>
                <a:stretch>
                  <a:fillRect/>
                </a:stretch>
              </p:blipFill>
              <p:spPr bwMode="auto">
                <a:xfrm>
                  <a:off x="5385048" y="3068960"/>
                  <a:ext cx="972000" cy="972848"/>
                </a:xfrm>
                <a:prstGeom prst="rect">
                  <a:avLst/>
                </a:prstGeom>
                <a:noFill/>
                <a:ln w="9525" algn="in">
                  <a:noFill/>
                  <a:miter lim="800000"/>
                  <a:headEnd/>
                  <a:tailEnd/>
                </a:ln>
                <a:effectLst/>
              </p:spPr>
            </p:pic>
          </p:grpSp>
          <p:sp>
            <p:nvSpPr>
              <p:cNvPr id="41" name="Ovale 40"/>
              <p:cNvSpPr/>
              <p:nvPr/>
            </p:nvSpPr>
            <p:spPr bwMode="auto">
              <a:xfrm>
                <a:off x="4808984" y="1844824"/>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43" name="Ovale 42"/>
              <p:cNvSpPr/>
              <p:nvPr/>
            </p:nvSpPr>
            <p:spPr bwMode="auto">
              <a:xfrm>
                <a:off x="2792760" y="3789040"/>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46" name="Ovale 45"/>
              <p:cNvSpPr/>
              <p:nvPr/>
            </p:nvSpPr>
            <p:spPr bwMode="auto">
              <a:xfrm>
                <a:off x="5976000" y="4005064"/>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pic>
          <p:nvPicPr>
            <p:cNvPr id="65" name="Immagine 64" descr="bic.jpg"/>
            <p:cNvPicPr>
              <a:picLocks noChangeAspect="1"/>
            </p:cNvPicPr>
            <p:nvPr/>
          </p:nvPicPr>
          <p:blipFill>
            <a:blip r:embed="rId9" cstate="print"/>
            <a:stretch>
              <a:fillRect/>
            </a:stretch>
          </p:blipFill>
          <p:spPr>
            <a:xfrm>
              <a:off x="3440832" y="2636912"/>
              <a:ext cx="2520280" cy="2492896"/>
            </a:xfrm>
            <a:prstGeom prst="rect">
              <a:avLst/>
            </a:prstGeom>
            <a:ln>
              <a:noFill/>
            </a:ln>
            <a:effectLst>
              <a:outerShdw blurRad="190500" algn="tl" rotWithShape="0">
                <a:srgbClr val="000000">
                  <a:alpha val="70000"/>
                </a:srgbClr>
              </a:outerShdw>
            </a:effectLst>
          </p:spPr>
        </p:pic>
      </p:grpSp>
      <p:grpSp>
        <p:nvGrpSpPr>
          <p:cNvPr id="64" name="Gruppo 63"/>
          <p:cNvGrpSpPr/>
          <p:nvPr/>
        </p:nvGrpSpPr>
        <p:grpSpPr>
          <a:xfrm>
            <a:off x="6874486" y="2105472"/>
            <a:ext cx="17547796" cy="8496944"/>
            <a:chOff x="2792760" y="2780928"/>
            <a:chExt cx="7128792" cy="4248472"/>
          </a:xfrm>
        </p:grpSpPr>
        <p:sp>
          <p:nvSpPr>
            <p:cNvPr id="56" name="Ovale 55"/>
            <p:cNvSpPr/>
            <p:nvPr/>
          </p:nvSpPr>
          <p:spPr bwMode="auto">
            <a:xfrm>
              <a:off x="2792760" y="6597352"/>
              <a:ext cx="648072" cy="432048"/>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57" name="Ovale 56"/>
            <p:cNvSpPr/>
            <p:nvPr/>
          </p:nvSpPr>
          <p:spPr bwMode="auto">
            <a:xfrm>
              <a:off x="6033120" y="6525344"/>
              <a:ext cx="590952" cy="360040"/>
            </a:xfrm>
            <a:prstGeom prst="ellipse">
              <a:avLst/>
            </a:prstGeom>
            <a:solidFill>
              <a:srgbClr val="AAD910">
                <a:alpha val="30000"/>
              </a:srgbClr>
            </a:solidFill>
            <a:ln w="19050">
              <a:solidFill>
                <a:schemeClr val="accent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grpSp>
          <p:nvGrpSpPr>
            <p:cNvPr id="63" name="Gruppo 62"/>
            <p:cNvGrpSpPr/>
            <p:nvPr/>
          </p:nvGrpSpPr>
          <p:grpSpPr>
            <a:xfrm>
              <a:off x="5385048" y="2780928"/>
              <a:ext cx="4536504" cy="973951"/>
              <a:chOff x="5385048" y="2780928"/>
              <a:chExt cx="4536504" cy="973951"/>
            </a:xfrm>
          </p:grpSpPr>
          <p:grpSp>
            <p:nvGrpSpPr>
              <p:cNvPr id="58" name="Gruppo 43"/>
              <p:cNvGrpSpPr/>
              <p:nvPr/>
            </p:nvGrpSpPr>
            <p:grpSpPr>
              <a:xfrm>
                <a:off x="6192688" y="2780928"/>
                <a:ext cx="3728864" cy="972000"/>
                <a:chOff x="6192688" y="2492896"/>
                <a:chExt cx="3728864" cy="972000"/>
              </a:xfrm>
            </p:grpSpPr>
            <p:sp>
              <p:nvSpPr>
                <p:cNvPr id="60" name="Rettangolo 59"/>
                <p:cNvSpPr/>
                <p:nvPr/>
              </p:nvSpPr>
              <p:spPr bwMode="auto">
                <a:xfrm>
                  <a:off x="6192688" y="2492896"/>
                  <a:ext cx="3728864" cy="972000"/>
                </a:xfrm>
                <a:prstGeom prst="rect">
                  <a:avLst/>
                </a:prstGeom>
                <a:solidFill>
                  <a:srgbClr val="AAD91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1591090" eaLnBrk="0" fontAlgn="base">
                    <a:lnSpc>
                      <a:spcPct val="90000"/>
                    </a:lnSpc>
                    <a:spcBef>
                      <a:spcPct val="30000"/>
                    </a:spcBef>
                    <a:spcAft>
                      <a:spcPct val="0"/>
                    </a:spcAft>
                  </a:pPr>
                  <a:endParaRPr lang="it-IT" sz="4300" b="1">
                    <a:latin typeface="Verdana" pitchFamily="34" charset="0"/>
                  </a:endParaRPr>
                </a:p>
              </p:txBody>
            </p:sp>
            <p:sp>
              <p:nvSpPr>
                <p:cNvPr id="61" name="Rectangle 17"/>
                <p:cNvSpPr>
                  <a:spLocks noChangeArrowheads="1"/>
                </p:cNvSpPr>
                <p:nvPr/>
              </p:nvSpPr>
              <p:spPr bwMode="auto">
                <a:xfrm>
                  <a:off x="6480720" y="2564136"/>
                  <a:ext cx="3312368" cy="79714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l">
                    <a:lnSpc>
                      <a:spcPct val="110000"/>
                    </a:lnSpc>
                  </a:pPr>
                  <a:r>
                    <a:rPr lang="en-US" sz="3600" dirty="0" err="1">
                      <a:solidFill>
                        <a:srgbClr val="515253"/>
                      </a:solidFill>
                      <a:latin typeface="Source Sans Pro Black" pitchFamily="34" charset="0"/>
                      <a:ea typeface="Source Sans Pro Black" pitchFamily="34" charset="0"/>
                      <a:cs typeface="Arial" pitchFamily="34" charset="0"/>
                    </a:rPr>
                    <a:t>Sesamo</a:t>
                  </a:r>
                  <a:r>
                    <a:rPr lang="en-US" sz="3600" dirty="0">
                      <a:solidFill>
                        <a:srgbClr val="515253"/>
                      </a:solidFill>
                      <a:latin typeface="Source Sans Pro Black" pitchFamily="34" charset="0"/>
                      <a:ea typeface="Source Sans Pro Black" pitchFamily="34" charset="0"/>
                      <a:cs typeface="Arial" pitchFamily="34" charset="0"/>
                    </a:rPr>
                    <a:t>-UIC</a:t>
                  </a:r>
                </a:p>
                <a:p>
                  <a:pPr algn="l"/>
                  <a:r>
                    <a:rPr lang="en-US" sz="3200" dirty="0">
                      <a:latin typeface="Source Sans Pro" pitchFamily="34" charset="0"/>
                      <a:ea typeface="Source Sans Pro" pitchFamily="34" charset="0"/>
                      <a:cs typeface="Arial" pitchFamily="34" charset="0"/>
                    </a:rPr>
                    <a:t>Automatic recognition of UIC codes using OCR technology. </a:t>
                  </a:r>
                  <a:endParaRPr lang="it-IT" sz="4100" dirty="0"/>
                </a:p>
              </p:txBody>
            </p:sp>
          </p:grpSp>
          <p:pic>
            <p:nvPicPr>
              <p:cNvPr id="62" name="Picture 11"/>
              <p:cNvPicPr>
                <a:picLocks noChangeAspect="1" noChangeArrowheads="1"/>
              </p:cNvPicPr>
              <p:nvPr/>
            </p:nvPicPr>
            <p:blipFill>
              <a:blip r:embed="rId4" cstate="print"/>
              <a:srcRect/>
              <a:stretch>
                <a:fillRect/>
              </a:stretch>
            </p:blipFill>
            <p:spPr bwMode="auto">
              <a:xfrm>
                <a:off x="5385048" y="2780928"/>
                <a:ext cx="972000" cy="973951"/>
              </a:xfrm>
              <a:prstGeom prst="rect">
                <a:avLst/>
              </a:prstGeom>
              <a:noFill/>
              <a:ln w="9525" algn="in">
                <a:noFill/>
                <a:miter lim="800000"/>
                <a:headEnd/>
                <a:tailEnd/>
              </a:ln>
              <a:effectLst/>
            </p:spPr>
          </p:pic>
        </p:grpSp>
      </p:grpSp>
      <p:sp>
        <p:nvSpPr>
          <p:cNvPr id="78" name="CasellaDiTesto 77"/>
          <p:cNvSpPr txBox="1"/>
          <p:nvPr/>
        </p:nvSpPr>
        <p:spPr>
          <a:xfrm>
            <a:off x="21940775" y="12762656"/>
            <a:ext cx="1772505" cy="594566"/>
          </a:xfrm>
          <a:prstGeom prst="rect">
            <a:avLst/>
          </a:prstGeom>
          <a:noFill/>
        </p:spPr>
        <p:txBody>
          <a:bodyPr wrap="square" lIns="207816" tIns="103908" rIns="207816" bIns="103908" rtlCol="0">
            <a:spAutoFit/>
          </a:bodyPr>
          <a:lstStyle/>
          <a:p>
            <a:fld id="{853622AD-85B7-4DBC-9674-D7B60148BF6D}" type="slidenum">
              <a:rPr lang="it-IT" sz="2500" i="1">
                <a:solidFill>
                  <a:schemeClr val="tx1"/>
                </a:solidFill>
                <a:latin typeface="Source Sans Pro Light" pitchFamily="34" charset="0"/>
                <a:ea typeface="Source Sans Pro Light" pitchFamily="34" charset="0"/>
              </a:rPr>
              <a:pPr/>
              <a:t>9</a:t>
            </a:fld>
            <a:endParaRPr lang="it-IT" sz="2500" i="1" dirty="0">
              <a:solidFill>
                <a:schemeClr val="tx1"/>
              </a:solidFill>
              <a:latin typeface="Source Sans Pro Light" pitchFamily="34" charset="0"/>
              <a:ea typeface="Source Sans Pro Ligh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additive="base">
                                        <p:cTn id="30" dur="500" fill="hold"/>
                                        <p:tgtEl>
                                          <p:spTgt spid="64"/>
                                        </p:tgtEl>
                                        <p:attrNameLst>
                                          <p:attrName>ppt_x</p:attrName>
                                        </p:attrNameLst>
                                      </p:cBhvr>
                                      <p:tavLst>
                                        <p:tav tm="0">
                                          <p:val>
                                            <p:strVal val="#ppt_x"/>
                                          </p:val>
                                        </p:tav>
                                        <p:tav tm="100000">
                                          <p:val>
                                            <p:strVal val="#ppt_x"/>
                                          </p:val>
                                        </p:tav>
                                      </p:tavLst>
                                    </p:anim>
                                    <p:anim calcmode="lin" valueType="num">
                                      <p:cBhvr additive="base">
                                        <p:cTn id="31" dur="500" fill="hold"/>
                                        <p:tgtEl>
                                          <p:spTgt spid="6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2650</TotalTime>
  <Words>718</Words>
  <Application>Microsoft Office PowerPoint</Application>
  <PresentationFormat>Personalizzato</PresentationFormat>
  <Paragraphs>87</Paragraphs>
  <Slides>11</Slides>
  <Notes>11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ModernPortfolio</vt:lpstr>
      <vt:lpstr>Community 4.0 – Shipping 4.0</vt:lpstr>
      <vt:lpstr>Industry 4.0</vt:lpstr>
      <vt:lpstr>Industry 4.0 se fosse descritto da H.G. Wells</vt:lpstr>
      <vt:lpstr>Un po’ di date</vt:lpstr>
      <vt:lpstr>Sesamo Gate</vt:lpstr>
      <vt:lpstr>Gate-Automation</vt:lpstr>
      <vt:lpstr>Road Gate Automation</vt:lpstr>
      <vt:lpstr>Road Gate Automation </vt:lpstr>
      <vt:lpstr>Rail Gate Automation</vt:lpstr>
      <vt:lpstr>Logistic Rail Gate Automation </vt:lpstr>
      <vt:lpstr>Punti di 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4.0 – Shipping 4.0</dc:title>
  <dc:creator>Fabrizio Ferrari</dc:creator>
  <cp:lastModifiedBy>Fabrizio Ferrari</cp:lastModifiedBy>
  <cp:revision>18</cp:revision>
  <cp:lastPrinted>2018-10-18T09:15:55Z</cp:lastPrinted>
  <dcterms:modified xsi:type="dcterms:W3CDTF">2018-10-18T09:21:04Z</dcterms:modified>
</cp:coreProperties>
</file>